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75" r:id="rId3"/>
    <p:sldId id="276" r:id="rId4"/>
    <p:sldId id="256" r:id="rId5"/>
    <p:sldId id="257" r:id="rId6"/>
    <p:sldId id="258" r:id="rId7"/>
    <p:sldId id="259" r:id="rId8"/>
    <p:sldId id="277" r:id="rId9"/>
    <p:sldId id="382" r:id="rId10"/>
    <p:sldId id="278" r:id="rId11"/>
    <p:sldId id="301" r:id="rId12"/>
    <p:sldId id="302" r:id="rId13"/>
    <p:sldId id="348" r:id="rId14"/>
    <p:sldId id="346" r:id="rId15"/>
    <p:sldId id="378" r:id="rId16"/>
    <p:sldId id="380" r:id="rId17"/>
    <p:sldId id="3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86EE4-41E6-4FE0-B25E-9378287F81E0}"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CDC98-F17B-4504-BF3D-BC5B46F67E9F}" type="slidenum">
              <a:rPr lang="en-US" smtClean="0"/>
              <a:t>‹#›</a:t>
            </a:fld>
            <a:endParaRPr lang="en-US"/>
          </a:p>
        </p:txBody>
      </p:sp>
    </p:spTree>
    <p:extLst>
      <p:ext uri="{BB962C8B-B14F-4D97-AF65-F5344CB8AC3E}">
        <p14:creationId xmlns:p14="http://schemas.microsoft.com/office/powerpoint/2010/main" val="44982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C3D-B2F7-C63B-917B-92A230B5E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9D7BD4-A097-6A47-BB30-EF2EC895F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C282C2-9B92-5664-578E-BFFADBC473F6}"/>
              </a:ext>
            </a:extLst>
          </p:cNvPr>
          <p:cNvSpPr>
            <a:spLocks noGrp="1"/>
          </p:cNvSpPr>
          <p:nvPr>
            <p:ph type="dt" sz="half" idx="10"/>
          </p:nvPr>
        </p:nvSpPr>
        <p:spPr/>
        <p:txBody>
          <a:bodyPr/>
          <a:lstStyle/>
          <a:p>
            <a:fld id="{25C11B77-CDEF-4BF3-8EED-3261D2223A37}" type="datetimeFigureOut">
              <a:rPr lang="en-US" smtClean="0"/>
              <a:t>3/13/2024</a:t>
            </a:fld>
            <a:endParaRPr lang="en-US"/>
          </a:p>
        </p:txBody>
      </p:sp>
      <p:sp>
        <p:nvSpPr>
          <p:cNvPr id="5" name="Footer Placeholder 4">
            <a:extLst>
              <a:ext uri="{FF2B5EF4-FFF2-40B4-BE49-F238E27FC236}">
                <a16:creationId xmlns:a16="http://schemas.microsoft.com/office/drawing/2014/main" id="{331FC274-C097-2FDA-17C3-631276302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393F2-5600-FF30-D01B-38C87844FFE7}"/>
              </a:ext>
            </a:extLst>
          </p:cNvPr>
          <p:cNvSpPr>
            <a:spLocks noGrp="1"/>
          </p:cNvSpPr>
          <p:nvPr>
            <p:ph type="sldNum" sz="quarter" idx="12"/>
          </p:nvPr>
        </p:nvSpPr>
        <p:spPr/>
        <p:txBody>
          <a:bodyPr/>
          <a:lstStyle/>
          <a:p>
            <a:fld id="{4BD01EE6-9214-48A8-B42F-6D2951D87B0B}" type="slidenum">
              <a:rPr lang="en-US" smtClean="0"/>
              <a:t>‹#›</a:t>
            </a:fld>
            <a:endParaRPr lang="en-US"/>
          </a:p>
        </p:txBody>
      </p:sp>
    </p:spTree>
    <p:extLst>
      <p:ext uri="{BB962C8B-B14F-4D97-AF65-F5344CB8AC3E}">
        <p14:creationId xmlns:p14="http://schemas.microsoft.com/office/powerpoint/2010/main" val="12348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6450-1ECE-7BEE-A91C-5B83241533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46FAEE-5752-1B26-20C5-4D2E392259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8E757-8CBC-7FA3-485C-53646A35B8CE}"/>
              </a:ext>
            </a:extLst>
          </p:cNvPr>
          <p:cNvSpPr>
            <a:spLocks noGrp="1"/>
          </p:cNvSpPr>
          <p:nvPr>
            <p:ph type="dt" sz="half" idx="10"/>
          </p:nvPr>
        </p:nvSpPr>
        <p:spPr/>
        <p:txBody>
          <a:bodyPr/>
          <a:lstStyle/>
          <a:p>
            <a:fld id="{25C11B77-CDEF-4BF3-8EED-3261D2223A37}" type="datetimeFigureOut">
              <a:rPr lang="en-US" smtClean="0"/>
              <a:t>3/13/2024</a:t>
            </a:fld>
            <a:endParaRPr lang="en-US"/>
          </a:p>
        </p:txBody>
      </p:sp>
      <p:sp>
        <p:nvSpPr>
          <p:cNvPr id="5" name="Footer Placeholder 4">
            <a:extLst>
              <a:ext uri="{FF2B5EF4-FFF2-40B4-BE49-F238E27FC236}">
                <a16:creationId xmlns:a16="http://schemas.microsoft.com/office/drawing/2014/main" id="{AC8BA48E-53CB-3B88-B26B-48779BFD9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0CEC8-9BEB-F7E1-A070-7483CF4F14DB}"/>
              </a:ext>
            </a:extLst>
          </p:cNvPr>
          <p:cNvSpPr>
            <a:spLocks noGrp="1"/>
          </p:cNvSpPr>
          <p:nvPr>
            <p:ph type="sldNum" sz="quarter" idx="12"/>
          </p:nvPr>
        </p:nvSpPr>
        <p:spPr/>
        <p:txBody>
          <a:bodyPr/>
          <a:lstStyle/>
          <a:p>
            <a:fld id="{4BD01EE6-9214-48A8-B42F-6D2951D87B0B}" type="slidenum">
              <a:rPr lang="en-US" smtClean="0"/>
              <a:t>‹#›</a:t>
            </a:fld>
            <a:endParaRPr lang="en-US"/>
          </a:p>
        </p:txBody>
      </p:sp>
    </p:spTree>
    <p:extLst>
      <p:ext uri="{BB962C8B-B14F-4D97-AF65-F5344CB8AC3E}">
        <p14:creationId xmlns:p14="http://schemas.microsoft.com/office/powerpoint/2010/main" val="208218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95AA0-45D4-B98A-971F-A509F08B66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A3F7B7-2FCE-6724-6D10-D7D1D8DFAA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C5DAA-FED8-C688-CE2B-B38F67169981}"/>
              </a:ext>
            </a:extLst>
          </p:cNvPr>
          <p:cNvSpPr>
            <a:spLocks noGrp="1"/>
          </p:cNvSpPr>
          <p:nvPr>
            <p:ph type="dt" sz="half" idx="10"/>
          </p:nvPr>
        </p:nvSpPr>
        <p:spPr/>
        <p:txBody>
          <a:bodyPr/>
          <a:lstStyle/>
          <a:p>
            <a:fld id="{25C11B77-CDEF-4BF3-8EED-3261D2223A37}" type="datetimeFigureOut">
              <a:rPr lang="en-US" smtClean="0"/>
              <a:t>3/13/2024</a:t>
            </a:fld>
            <a:endParaRPr lang="en-US"/>
          </a:p>
        </p:txBody>
      </p:sp>
      <p:sp>
        <p:nvSpPr>
          <p:cNvPr id="5" name="Footer Placeholder 4">
            <a:extLst>
              <a:ext uri="{FF2B5EF4-FFF2-40B4-BE49-F238E27FC236}">
                <a16:creationId xmlns:a16="http://schemas.microsoft.com/office/drawing/2014/main" id="{C6DDE003-1834-8631-DCE8-FB66F29F2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045B0-EA0C-D213-55B6-75AE02858CBB}"/>
              </a:ext>
            </a:extLst>
          </p:cNvPr>
          <p:cNvSpPr>
            <a:spLocks noGrp="1"/>
          </p:cNvSpPr>
          <p:nvPr>
            <p:ph type="sldNum" sz="quarter" idx="12"/>
          </p:nvPr>
        </p:nvSpPr>
        <p:spPr/>
        <p:txBody>
          <a:bodyPr/>
          <a:lstStyle/>
          <a:p>
            <a:fld id="{4BD01EE6-9214-48A8-B42F-6D2951D87B0B}" type="slidenum">
              <a:rPr lang="en-US" smtClean="0"/>
              <a:t>‹#›</a:t>
            </a:fld>
            <a:endParaRPr lang="en-US"/>
          </a:p>
        </p:txBody>
      </p:sp>
    </p:spTree>
    <p:extLst>
      <p:ext uri="{BB962C8B-B14F-4D97-AF65-F5344CB8AC3E}">
        <p14:creationId xmlns:p14="http://schemas.microsoft.com/office/powerpoint/2010/main" val="125030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4197-4C47-B4DD-4436-CA12E224DD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3B4BA7-5AF1-BE6D-BCFD-68FBDC535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0218-DCEF-DAD9-38C6-C06EA26DF4BA}"/>
              </a:ext>
            </a:extLst>
          </p:cNvPr>
          <p:cNvSpPr>
            <a:spLocks noGrp="1"/>
          </p:cNvSpPr>
          <p:nvPr>
            <p:ph type="dt" sz="half" idx="10"/>
          </p:nvPr>
        </p:nvSpPr>
        <p:spPr/>
        <p:txBody>
          <a:bodyPr/>
          <a:lstStyle/>
          <a:p>
            <a:fld id="{25C11B77-CDEF-4BF3-8EED-3261D2223A37}" type="datetimeFigureOut">
              <a:rPr lang="en-US" smtClean="0"/>
              <a:t>3/13/2024</a:t>
            </a:fld>
            <a:endParaRPr lang="en-US"/>
          </a:p>
        </p:txBody>
      </p:sp>
      <p:sp>
        <p:nvSpPr>
          <p:cNvPr id="5" name="Footer Placeholder 4">
            <a:extLst>
              <a:ext uri="{FF2B5EF4-FFF2-40B4-BE49-F238E27FC236}">
                <a16:creationId xmlns:a16="http://schemas.microsoft.com/office/drawing/2014/main" id="{6850B4DF-0883-767E-9070-B0BED3E98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02DAC-77A2-C2AC-2059-981296A3E2D5}"/>
              </a:ext>
            </a:extLst>
          </p:cNvPr>
          <p:cNvSpPr>
            <a:spLocks noGrp="1"/>
          </p:cNvSpPr>
          <p:nvPr>
            <p:ph type="sldNum" sz="quarter" idx="12"/>
          </p:nvPr>
        </p:nvSpPr>
        <p:spPr/>
        <p:txBody>
          <a:bodyPr/>
          <a:lstStyle/>
          <a:p>
            <a:fld id="{4BD01EE6-9214-48A8-B42F-6D2951D87B0B}" type="slidenum">
              <a:rPr lang="en-US" smtClean="0"/>
              <a:t>‹#›</a:t>
            </a:fld>
            <a:endParaRPr lang="en-US"/>
          </a:p>
        </p:txBody>
      </p:sp>
    </p:spTree>
    <p:extLst>
      <p:ext uri="{BB962C8B-B14F-4D97-AF65-F5344CB8AC3E}">
        <p14:creationId xmlns:p14="http://schemas.microsoft.com/office/powerpoint/2010/main" val="130050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576E5-72AD-A628-6FCA-AA92567AC9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285350-8042-6B80-92F4-923826CDED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E676A-20F5-051C-CB79-166CE0E1E947}"/>
              </a:ext>
            </a:extLst>
          </p:cNvPr>
          <p:cNvSpPr>
            <a:spLocks noGrp="1"/>
          </p:cNvSpPr>
          <p:nvPr>
            <p:ph type="dt" sz="half" idx="10"/>
          </p:nvPr>
        </p:nvSpPr>
        <p:spPr/>
        <p:txBody>
          <a:bodyPr/>
          <a:lstStyle/>
          <a:p>
            <a:fld id="{25C11B77-CDEF-4BF3-8EED-3261D2223A37}" type="datetimeFigureOut">
              <a:rPr lang="en-US" smtClean="0"/>
              <a:t>3/13/2024</a:t>
            </a:fld>
            <a:endParaRPr lang="en-US"/>
          </a:p>
        </p:txBody>
      </p:sp>
      <p:sp>
        <p:nvSpPr>
          <p:cNvPr id="5" name="Footer Placeholder 4">
            <a:extLst>
              <a:ext uri="{FF2B5EF4-FFF2-40B4-BE49-F238E27FC236}">
                <a16:creationId xmlns:a16="http://schemas.microsoft.com/office/drawing/2014/main" id="{D978B9A3-C8AC-2593-E228-AB693AD3D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B807B-21A1-2449-2755-9998A0D974B3}"/>
              </a:ext>
            </a:extLst>
          </p:cNvPr>
          <p:cNvSpPr>
            <a:spLocks noGrp="1"/>
          </p:cNvSpPr>
          <p:nvPr>
            <p:ph type="sldNum" sz="quarter" idx="12"/>
          </p:nvPr>
        </p:nvSpPr>
        <p:spPr/>
        <p:txBody>
          <a:bodyPr/>
          <a:lstStyle/>
          <a:p>
            <a:fld id="{4BD01EE6-9214-48A8-B42F-6D2951D87B0B}" type="slidenum">
              <a:rPr lang="en-US" smtClean="0"/>
              <a:t>‹#›</a:t>
            </a:fld>
            <a:endParaRPr lang="en-US"/>
          </a:p>
        </p:txBody>
      </p:sp>
    </p:spTree>
    <p:extLst>
      <p:ext uri="{BB962C8B-B14F-4D97-AF65-F5344CB8AC3E}">
        <p14:creationId xmlns:p14="http://schemas.microsoft.com/office/powerpoint/2010/main" val="214214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200B-9C54-1519-2443-2BC7F871F5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8229E-943D-4393-64EB-E3FC18542C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25096C-580A-9E89-ADAB-C80C25CEC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EE9C47-A0C6-B8D4-64FD-4F5815A843B4}"/>
              </a:ext>
            </a:extLst>
          </p:cNvPr>
          <p:cNvSpPr>
            <a:spLocks noGrp="1"/>
          </p:cNvSpPr>
          <p:nvPr>
            <p:ph type="dt" sz="half" idx="10"/>
          </p:nvPr>
        </p:nvSpPr>
        <p:spPr/>
        <p:txBody>
          <a:bodyPr/>
          <a:lstStyle/>
          <a:p>
            <a:fld id="{25C11B77-CDEF-4BF3-8EED-3261D2223A37}" type="datetimeFigureOut">
              <a:rPr lang="en-US" smtClean="0"/>
              <a:t>3/13/2024</a:t>
            </a:fld>
            <a:endParaRPr lang="en-US"/>
          </a:p>
        </p:txBody>
      </p:sp>
      <p:sp>
        <p:nvSpPr>
          <p:cNvPr id="6" name="Footer Placeholder 5">
            <a:extLst>
              <a:ext uri="{FF2B5EF4-FFF2-40B4-BE49-F238E27FC236}">
                <a16:creationId xmlns:a16="http://schemas.microsoft.com/office/drawing/2014/main" id="{AD165A9B-D639-E0CB-CE99-3489B55ED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ABD301-DFE1-7B2F-DD7E-D95A6C2B87DD}"/>
              </a:ext>
            </a:extLst>
          </p:cNvPr>
          <p:cNvSpPr>
            <a:spLocks noGrp="1"/>
          </p:cNvSpPr>
          <p:nvPr>
            <p:ph type="sldNum" sz="quarter" idx="12"/>
          </p:nvPr>
        </p:nvSpPr>
        <p:spPr/>
        <p:txBody>
          <a:bodyPr/>
          <a:lstStyle/>
          <a:p>
            <a:fld id="{4BD01EE6-9214-48A8-B42F-6D2951D87B0B}" type="slidenum">
              <a:rPr lang="en-US" smtClean="0"/>
              <a:t>‹#›</a:t>
            </a:fld>
            <a:endParaRPr lang="en-US"/>
          </a:p>
        </p:txBody>
      </p:sp>
    </p:spTree>
    <p:extLst>
      <p:ext uri="{BB962C8B-B14F-4D97-AF65-F5344CB8AC3E}">
        <p14:creationId xmlns:p14="http://schemas.microsoft.com/office/powerpoint/2010/main" val="35505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A2EBB-A602-EDDE-3F52-F1B751F7ED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3D1DFB-12D0-8F80-BF24-1E5AA32B7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68701-95C6-4F9E-6472-2D51478BA9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3EFAF4-393C-219B-7666-E2060A86A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353CD0-5979-CB1A-9F7E-CD6AD8086E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FDF47B-F9BB-9E7D-429A-6876382F3CF5}"/>
              </a:ext>
            </a:extLst>
          </p:cNvPr>
          <p:cNvSpPr>
            <a:spLocks noGrp="1"/>
          </p:cNvSpPr>
          <p:nvPr>
            <p:ph type="dt" sz="half" idx="10"/>
          </p:nvPr>
        </p:nvSpPr>
        <p:spPr/>
        <p:txBody>
          <a:bodyPr/>
          <a:lstStyle/>
          <a:p>
            <a:fld id="{25C11B77-CDEF-4BF3-8EED-3261D2223A37}" type="datetimeFigureOut">
              <a:rPr lang="en-US" smtClean="0"/>
              <a:t>3/13/2024</a:t>
            </a:fld>
            <a:endParaRPr lang="en-US"/>
          </a:p>
        </p:txBody>
      </p:sp>
      <p:sp>
        <p:nvSpPr>
          <p:cNvPr id="8" name="Footer Placeholder 7">
            <a:extLst>
              <a:ext uri="{FF2B5EF4-FFF2-40B4-BE49-F238E27FC236}">
                <a16:creationId xmlns:a16="http://schemas.microsoft.com/office/drawing/2014/main" id="{447FE8DC-0E5B-6117-3615-95B9FC37F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C8996-1A0E-8208-B300-4AFD627ED594}"/>
              </a:ext>
            </a:extLst>
          </p:cNvPr>
          <p:cNvSpPr>
            <a:spLocks noGrp="1"/>
          </p:cNvSpPr>
          <p:nvPr>
            <p:ph type="sldNum" sz="quarter" idx="12"/>
          </p:nvPr>
        </p:nvSpPr>
        <p:spPr/>
        <p:txBody>
          <a:bodyPr/>
          <a:lstStyle/>
          <a:p>
            <a:fld id="{4BD01EE6-9214-48A8-B42F-6D2951D87B0B}" type="slidenum">
              <a:rPr lang="en-US" smtClean="0"/>
              <a:t>‹#›</a:t>
            </a:fld>
            <a:endParaRPr lang="en-US"/>
          </a:p>
        </p:txBody>
      </p:sp>
    </p:spTree>
    <p:extLst>
      <p:ext uri="{BB962C8B-B14F-4D97-AF65-F5344CB8AC3E}">
        <p14:creationId xmlns:p14="http://schemas.microsoft.com/office/powerpoint/2010/main" val="162039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4884-667D-E1CE-AFF0-E143908607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BDF74-44E4-2642-798F-8F6ADED55B19}"/>
              </a:ext>
            </a:extLst>
          </p:cNvPr>
          <p:cNvSpPr>
            <a:spLocks noGrp="1"/>
          </p:cNvSpPr>
          <p:nvPr>
            <p:ph type="dt" sz="half" idx="10"/>
          </p:nvPr>
        </p:nvSpPr>
        <p:spPr/>
        <p:txBody>
          <a:bodyPr/>
          <a:lstStyle/>
          <a:p>
            <a:fld id="{25C11B77-CDEF-4BF3-8EED-3261D2223A37}" type="datetimeFigureOut">
              <a:rPr lang="en-US" smtClean="0"/>
              <a:t>3/13/2024</a:t>
            </a:fld>
            <a:endParaRPr lang="en-US"/>
          </a:p>
        </p:txBody>
      </p:sp>
      <p:sp>
        <p:nvSpPr>
          <p:cNvPr id="4" name="Footer Placeholder 3">
            <a:extLst>
              <a:ext uri="{FF2B5EF4-FFF2-40B4-BE49-F238E27FC236}">
                <a16:creationId xmlns:a16="http://schemas.microsoft.com/office/drawing/2014/main" id="{13F2C0FD-634E-AEE2-F32A-F367E0064F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3B7D45-F07A-533F-E562-C6B81837C050}"/>
              </a:ext>
            </a:extLst>
          </p:cNvPr>
          <p:cNvSpPr>
            <a:spLocks noGrp="1"/>
          </p:cNvSpPr>
          <p:nvPr>
            <p:ph type="sldNum" sz="quarter" idx="12"/>
          </p:nvPr>
        </p:nvSpPr>
        <p:spPr/>
        <p:txBody>
          <a:bodyPr/>
          <a:lstStyle/>
          <a:p>
            <a:fld id="{4BD01EE6-9214-48A8-B42F-6D2951D87B0B}" type="slidenum">
              <a:rPr lang="en-US" smtClean="0"/>
              <a:t>‹#›</a:t>
            </a:fld>
            <a:endParaRPr lang="en-US"/>
          </a:p>
        </p:txBody>
      </p:sp>
    </p:spTree>
    <p:extLst>
      <p:ext uri="{BB962C8B-B14F-4D97-AF65-F5344CB8AC3E}">
        <p14:creationId xmlns:p14="http://schemas.microsoft.com/office/powerpoint/2010/main" val="305709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8C2F5C-B7EE-472E-58D0-D66CD257AEFE}"/>
              </a:ext>
            </a:extLst>
          </p:cNvPr>
          <p:cNvSpPr>
            <a:spLocks noGrp="1"/>
          </p:cNvSpPr>
          <p:nvPr>
            <p:ph type="dt" sz="half" idx="10"/>
          </p:nvPr>
        </p:nvSpPr>
        <p:spPr/>
        <p:txBody>
          <a:bodyPr/>
          <a:lstStyle/>
          <a:p>
            <a:fld id="{25C11B77-CDEF-4BF3-8EED-3261D2223A37}" type="datetimeFigureOut">
              <a:rPr lang="en-US" smtClean="0"/>
              <a:t>3/13/2024</a:t>
            </a:fld>
            <a:endParaRPr lang="en-US"/>
          </a:p>
        </p:txBody>
      </p:sp>
      <p:sp>
        <p:nvSpPr>
          <p:cNvPr id="3" name="Footer Placeholder 2">
            <a:extLst>
              <a:ext uri="{FF2B5EF4-FFF2-40B4-BE49-F238E27FC236}">
                <a16:creationId xmlns:a16="http://schemas.microsoft.com/office/drawing/2014/main" id="{38FBBE69-F5CF-B037-193B-8F2CDD26DB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E5D5B8-A11C-5DA5-BDE0-C49A5EB08DBA}"/>
              </a:ext>
            </a:extLst>
          </p:cNvPr>
          <p:cNvSpPr>
            <a:spLocks noGrp="1"/>
          </p:cNvSpPr>
          <p:nvPr>
            <p:ph type="sldNum" sz="quarter" idx="12"/>
          </p:nvPr>
        </p:nvSpPr>
        <p:spPr/>
        <p:txBody>
          <a:bodyPr/>
          <a:lstStyle/>
          <a:p>
            <a:fld id="{4BD01EE6-9214-48A8-B42F-6D2951D87B0B}" type="slidenum">
              <a:rPr lang="en-US" smtClean="0"/>
              <a:t>‹#›</a:t>
            </a:fld>
            <a:endParaRPr lang="en-US"/>
          </a:p>
        </p:txBody>
      </p:sp>
    </p:spTree>
    <p:extLst>
      <p:ext uri="{BB962C8B-B14F-4D97-AF65-F5344CB8AC3E}">
        <p14:creationId xmlns:p14="http://schemas.microsoft.com/office/powerpoint/2010/main" val="174660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67DC-2B7C-894A-756E-A5F6ABD9D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516E71-579F-7402-CB27-7633ED303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0CD748-7365-4C3A-7CC6-93AED8F47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07D496-11FF-B114-49EB-4F8C0637E279}"/>
              </a:ext>
            </a:extLst>
          </p:cNvPr>
          <p:cNvSpPr>
            <a:spLocks noGrp="1"/>
          </p:cNvSpPr>
          <p:nvPr>
            <p:ph type="dt" sz="half" idx="10"/>
          </p:nvPr>
        </p:nvSpPr>
        <p:spPr/>
        <p:txBody>
          <a:bodyPr/>
          <a:lstStyle/>
          <a:p>
            <a:fld id="{25C11B77-CDEF-4BF3-8EED-3261D2223A37}" type="datetimeFigureOut">
              <a:rPr lang="en-US" smtClean="0"/>
              <a:t>3/13/2024</a:t>
            </a:fld>
            <a:endParaRPr lang="en-US"/>
          </a:p>
        </p:txBody>
      </p:sp>
      <p:sp>
        <p:nvSpPr>
          <p:cNvPr id="6" name="Footer Placeholder 5">
            <a:extLst>
              <a:ext uri="{FF2B5EF4-FFF2-40B4-BE49-F238E27FC236}">
                <a16:creationId xmlns:a16="http://schemas.microsoft.com/office/drawing/2014/main" id="{DA5247AE-BFD4-1008-9C7E-EDBB5D0C9A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12138-389B-6310-2F52-E9F3A04FB8B8}"/>
              </a:ext>
            </a:extLst>
          </p:cNvPr>
          <p:cNvSpPr>
            <a:spLocks noGrp="1"/>
          </p:cNvSpPr>
          <p:nvPr>
            <p:ph type="sldNum" sz="quarter" idx="12"/>
          </p:nvPr>
        </p:nvSpPr>
        <p:spPr/>
        <p:txBody>
          <a:bodyPr/>
          <a:lstStyle/>
          <a:p>
            <a:fld id="{4BD01EE6-9214-48A8-B42F-6D2951D87B0B}" type="slidenum">
              <a:rPr lang="en-US" smtClean="0"/>
              <a:t>‹#›</a:t>
            </a:fld>
            <a:endParaRPr lang="en-US"/>
          </a:p>
        </p:txBody>
      </p:sp>
    </p:spTree>
    <p:extLst>
      <p:ext uri="{BB962C8B-B14F-4D97-AF65-F5344CB8AC3E}">
        <p14:creationId xmlns:p14="http://schemas.microsoft.com/office/powerpoint/2010/main" val="273960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DEEB-971D-634D-624B-E631F385B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257CEE-2D91-2D7C-5309-5A599B9EBE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082465-680D-887C-3055-0E38F0874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49BE9-87D7-B000-2774-3F2CFB9314F8}"/>
              </a:ext>
            </a:extLst>
          </p:cNvPr>
          <p:cNvSpPr>
            <a:spLocks noGrp="1"/>
          </p:cNvSpPr>
          <p:nvPr>
            <p:ph type="dt" sz="half" idx="10"/>
          </p:nvPr>
        </p:nvSpPr>
        <p:spPr/>
        <p:txBody>
          <a:bodyPr/>
          <a:lstStyle/>
          <a:p>
            <a:fld id="{25C11B77-CDEF-4BF3-8EED-3261D2223A37}" type="datetimeFigureOut">
              <a:rPr lang="en-US" smtClean="0"/>
              <a:t>3/13/2024</a:t>
            </a:fld>
            <a:endParaRPr lang="en-US"/>
          </a:p>
        </p:txBody>
      </p:sp>
      <p:sp>
        <p:nvSpPr>
          <p:cNvPr id="6" name="Footer Placeholder 5">
            <a:extLst>
              <a:ext uri="{FF2B5EF4-FFF2-40B4-BE49-F238E27FC236}">
                <a16:creationId xmlns:a16="http://schemas.microsoft.com/office/drawing/2014/main" id="{8C1F8968-6F0E-6E3E-E845-753A187C0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B1529B-AB63-29D3-B609-2CB130F801DF}"/>
              </a:ext>
            </a:extLst>
          </p:cNvPr>
          <p:cNvSpPr>
            <a:spLocks noGrp="1"/>
          </p:cNvSpPr>
          <p:nvPr>
            <p:ph type="sldNum" sz="quarter" idx="12"/>
          </p:nvPr>
        </p:nvSpPr>
        <p:spPr/>
        <p:txBody>
          <a:bodyPr/>
          <a:lstStyle/>
          <a:p>
            <a:fld id="{4BD01EE6-9214-48A8-B42F-6D2951D87B0B}" type="slidenum">
              <a:rPr lang="en-US" smtClean="0"/>
              <a:t>‹#›</a:t>
            </a:fld>
            <a:endParaRPr lang="en-US"/>
          </a:p>
        </p:txBody>
      </p:sp>
    </p:spTree>
    <p:extLst>
      <p:ext uri="{BB962C8B-B14F-4D97-AF65-F5344CB8AC3E}">
        <p14:creationId xmlns:p14="http://schemas.microsoft.com/office/powerpoint/2010/main" val="413271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95DFF5-CF84-528A-73FB-5D8491992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FD2EF0-DE6D-279E-1970-9D8704F6C7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85E58-0A7B-1CB9-C09B-A99CD05325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11B77-CDEF-4BF3-8EED-3261D2223A37}" type="datetimeFigureOut">
              <a:rPr lang="en-US" smtClean="0"/>
              <a:t>3/13/2024</a:t>
            </a:fld>
            <a:endParaRPr lang="en-US"/>
          </a:p>
        </p:txBody>
      </p:sp>
      <p:sp>
        <p:nvSpPr>
          <p:cNvPr id="5" name="Footer Placeholder 4">
            <a:extLst>
              <a:ext uri="{FF2B5EF4-FFF2-40B4-BE49-F238E27FC236}">
                <a16:creationId xmlns:a16="http://schemas.microsoft.com/office/drawing/2014/main" id="{4BBACC08-56D4-801C-7CF2-6E1C42361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7BBDBB-FF11-E4D2-3DD3-30BC6C958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01EE6-9214-48A8-B42F-6D2951D87B0B}" type="slidenum">
              <a:rPr lang="en-US" smtClean="0"/>
              <a:t>‹#›</a:t>
            </a:fld>
            <a:endParaRPr lang="en-US"/>
          </a:p>
        </p:txBody>
      </p:sp>
    </p:spTree>
    <p:extLst>
      <p:ext uri="{BB962C8B-B14F-4D97-AF65-F5344CB8AC3E}">
        <p14:creationId xmlns:p14="http://schemas.microsoft.com/office/powerpoint/2010/main" val="2246911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apotranscripts@govst.edu"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mailto:bantwiler@govst.edu" TargetMode="Externa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hyperlink" Target="mailto:tobrien2@govst.edu" TargetMode="External"/><Relationship Id="rId5" Type="http://schemas.openxmlformats.org/officeDocument/2006/relationships/hyperlink" Target="mailto:cberry@govst.edu" TargetMode="External"/><Relationship Id="rId4" Type="http://schemas.openxmlformats.org/officeDocument/2006/relationships/hyperlink" Target="mailto:lschneider@govst.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apotranscripts@govst.edu"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C8FD78-5231-E846-915D-888DD672E7EB}"/>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CBCFC33-5211-0AA9-847F-76DCA753C0D2}"/>
              </a:ext>
            </a:extLst>
          </p:cNvPr>
          <p:cNvSpPr txBox="1"/>
          <p:nvPr/>
        </p:nvSpPr>
        <p:spPr>
          <a:xfrm>
            <a:off x="3135012" y="4077927"/>
            <a:ext cx="6161902" cy="1029897"/>
          </a:xfrm>
          <a:prstGeom prst="rect">
            <a:avLst/>
          </a:prstGeom>
          <a:noFill/>
        </p:spPr>
        <p:txBody>
          <a:bodyPr wrap="square">
            <a:spAutoFit/>
          </a:bodyPr>
          <a:lstStyle/>
          <a:p>
            <a:pPr>
              <a:lnSpc>
                <a:spcPts val="5700"/>
              </a:lnSpc>
            </a:pPr>
            <a:r>
              <a:rPr lang="en-US" sz="11500" b="1" dirty="0">
                <a:solidFill>
                  <a:schemeClr val="bg1"/>
                </a:solidFill>
                <a:latin typeface="Trade Gothic LT Std" pitchFamily="2" charset="0"/>
              </a:rPr>
              <a:t>transfer</a:t>
            </a:r>
          </a:p>
        </p:txBody>
      </p:sp>
      <p:sp>
        <p:nvSpPr>
          <p:cNvPr id="5" name="TextBox 4">
            <a:extLst>
              <a:ext uri="{FF2B5EF4-FFF2-40B4-BE49-F238E27FC236}">
                <a16:creationId xmlns:a16="http://schemas.microsoft.com/office/drawing/2014/main" id="{17E44FA4-9560-C1D6-E2C1-674978687097}"/>
              </a:ext>
            </a:extLst>
          </p:cNvPr>
          <p:cNvSpPr txBox="1"/>
          <p:nvPr/>
        </p:nvSpPr>
        <p:spPr>
          <a:xfrm>
            <a:off x="3135012" y="4898899"/>
            <a:ext cx="7834822" cy="869341"/>
          </a:xfrm>
          <a:prstGeom prst="rect">
            <a:avLst/>
          </a:prstGeom>
          <a:noFill/>
        </p:spPr>
        <p:txBody>
          <a:bodyPr wrap="square" rtlCol="0">
            <a:spAutoFit/>
          </a:bodyPr>
          <a:lstStyle/>
          <a:p>
            <a:pPr>
              <a:lnSpc>
                <a:spcPts val="5700"/>
              </a:lnSpc>
            </a:pPr>
            <a:r>
              <a:rPr lang="en-US" sz="8000" dirty="0">
                <a:solidFill>
                  <a:schemeClr val="bg1"/>
                </a:solidFill>
                <a:latin typeface="Arial Narrow" panose="020B0606020202030204" pitchFamily="34" charset="0"/>
              </a:rPr>
              <a:t>ADMISSIONS</a:t>
            </a:r>
          </a:p>
        </p:txBody>
      </p:sp>
      <p:sp>
        <p:nvSpPr>
          <p:cNvPr id="6" name="TextBox 5">
            <a:extLst>
              <a:ext uri="{FF2B5EF4-FFF2-40B4-BE49-F238E27FC236}">
                <a16:creationId xmlns:a16="http://schemas.microsoft.com/office/drawing/2014/main" id="{830F033D-9C21-6FD5-A80C-2F849953C5B2}"/>
              </a:ext>
            </a:extLst>
          </p:cNvPr>
          <p:cNvSpPr txBox="1"/>
          <p:nvPr/>
        </p:nvSpPr>
        <p:spPr>
          <a:xfrm>
            <a:off x="3135012" y="2534963"/>
            <a:ext cx="7834822" cy="923330"/>
          </a:xfrm>
          <a:prstGeom prst="rect">
            <a:avLst/>
          </a:prstGeom>
          <a:noFill/>
        </p:spPr>
        <p:txBody>
          <a:bodyPr wrap="square" rtlCol="0">
            <a:spAutoFit/>
          </a:bodyPr>
          <a:lstStyle/>
          <a:p>
            <a:r>
              <a:rPr lang="en-US" sz="5400" b="1" dirty="0">
                <a:solidFill>
                  <a:schemeClr val="bg1"/>
                </a:solidFill>
                <a:latin typeface="Trade Gothic LT Std" pitchFamily="2" charset="0"/>
              </a:rPr>
              <a:t>Your Next Steps for </a:t>
            </a:r>
          </a:p>
        </p:txBody>
      </p:sp>
    </p:spTree>
    <p:extLst>
      <p:ext uri="{BB962C8B-B14F-4D97-AF65-F5344CB8AC3E}">
        <p14:creationId xmlns:p14="http://schemas.microsoft.com/office/powerpoint/2010/main" val="188721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140D-CD44-C730-1212-B865F429B9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402306-06CA-E7F2-6E79-0FC0F4DE36F5}"/>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7938C318-896B-CEAC-137E-32799BD2D28B}"/>
              </a:ext>
            </a:extLst>
          </p:cNvPr>
          <p:cNvPicPr>
            <a:picLocks noChangeAspect="1"/>
          </p:cNvPicPr>
          <p:nvPr/>
        </p:nvPicPr>
        <p:blipFill rotWithShape="1">
          <a:blip r:embed="rId2">
            <a:alphaModFix amt="59000"/>
          </a:blip>
          <a:srcRect r="428" b="2"/>
          <a:stretch/>
        </p:blipFill>
        <p:spPr>
          <a:xfrm>
            <a:off x="-380" y="-15242"/>
            <a:ext cx="12191981" cy="6887365"/>
          </a:xfrm>
          <a:prstGeom prst="rect">
            <a:avLst/>
          </a:prstGeom>
        </p:spPr>
      </p:pic>
      <p:pic>
        <p:nvPicPr>
          <p:cNvPr id="5" name="Content Placeholder 4">
            <a:extLst>
              <a:ext uri="{FF2B5EF4-FFF2-40B4-BE49-F238E27FC236}">
                <a16:creationId xmlns:a16="http://schemas.microsoft.com/office/drawing/2014/main" id="{15993C59-706F-50E2-18E5-317EEE97C098}"/>
              </a:ext>
            </a:extLst>
          </p:cNvPr>
          <p:cNvPicPr>
            <a:picLocks noChangeAspect="1"/>
          </p:cNvPicPr>
          <p:nvPr/>
        </p:nvPicPr>
        <p:blipFill rotWithShape="1">
          <a:blip r:embed="rId2"/>
          <a:srcRect t="19"/>
          <a:stretch/>
        </p:blipFill>
        <p:spPr>
          <a:xfrm>
            <a:off x="-380" y="0"/>
            <a:ext cx="12191980" cy="6856718"/>
          </a:xfrm>
          <a:prstGeom prst="rect">
            <a:avLst/>
          </a:prstGeom>
        </p:spPr>
      </p:pic>
      <p:sp>
        <p:nvSpPr>
          <p:cNvPr id="6" name="TextBox 5">
            <a:extLst>
              <a:ext uri="{FF2B5EF4-FFF2-40B4-BE49-F238E27FC236}">
                <a16:creationId xmlns:a16="http://schemas.microsoft.com/office/drawing/2014/main" id="{B6F65278-65BC-6013-E344-C18130B55B46}"/>
              </a:ext>
            </a:extLst>
          </p:cNvPr>
          <p:cNvSpPr txBox="1"/>
          <p:nvPr/>
        </p:nvSpPr>
        <p:spPr>
          <a:xfrm>
            <a:off x="2209924" y="110924"/>
            <a:ext cx="9308160" cy="1938992"/>
          </a:xfrm>
          <a:prstGeom prst="rect">
            <a:avLst/>
          </a:prstGeom>
          <a:noFill/>
        </p:spPr>
        <p:txBody>
          <a:bodyPr wrap="square">
            <a:spAutoFit/>
          </a:bodyPr>
          <a:lstStyle/>
          <a:p>
            <a:pPr algn="ctr"/>
            <a:r>
              <a:rPr lang="en-US" sz="6000" b="1" dirty="0">
                <a:latin typeface="Trade Gothic LT Std" pitchFamily="2" charset="0"/>
              </a:rPr>
              <a:t>Living on Campus- Prairie Place</a:t>
            </a:r>
            <a:endParaRPr lang="en-US" sz="6000" dirty="0">
              <a:solidFill>
                <a:srgbClr val="E97726"/>
              </a:solidFill>
              <a:latin typeface="Trade Gothic LT Std" pitchFamily="2" charset="0"/>
            </a:endParaRPr>
          </a:p>
        </p:txBody>
      </p:sp>
      <p:sp>
        <p:nvSpPr>
          <p:cNvPr id="7" name="TextBox 6">
            <a:extLst>
              <a:ext uri="{FF2B5EF4-FFF2-40B4-BE49-F238E27FC236}">
                <a16:creationId xmlns:a16="http://schemas.microsoft.com/office/drawing/2014/main" id="{FC3FF936-40C6-3D54-85A3-AE68F836FDC0}"/>
              </a:ext>
            </a:extLst>
          </p:cNvPr>
          <p:cNvSpPr txBox="1"/>
          <p:nvPr/>
        </p:nvSpPr>
        <p:spPr>
          <a:xfrm>
            <a:off x="2707689" y="2430282"/>
            <a:ext cx="9108489"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2"/>
                </a:solidFill>
                <a:latin typeface="Trade Gothic LT Std"/>
              </a:rPr>
              <a:t>Only available for admitted students</a:t>
            </a:r>
          </a:p>
          <a:p>
            <a:pPr marL="285750" indent="-285750">
              <a:buFont typeface="Arial" panose="020B0604020202020204" pitchFamily="34" charset="0"/>
              <a:buChar char="•"/>
            </a:pPr>
            <a:r>
              <a:rPr lang="en-US" b="1" dirty="0">
                <a:solidFill>
                  <a:schemeClr val="accent2"/>
                </a:solidFill>
                <a:latin typeface="Trade Gothic LT Std"/>
              </a:rPr>
              <a:t>First come first serve basis; spaces are limited and go quickly</a:t>
            </a:r>
          </a:p>
          <a:p>
            <a:pPr marL="285750" indent="-285750">
              <a:buFont typeface="Arial" panose="020B0604020202020204" pitchFamily="34" charset="0"/>
              <a:buChar char="•"/>
            </a:pPr>
            <a:r>
              <a:rPr lang="en-US" b="1" dirty="0">
                <a:solidFill>
                  <a:schemeClr val="accent2"/>
                </a:solidFill>
                <a:latin typeface="Trade Gothic LT Std"/>
              </a:rPr>
              <a:t>$25 application fee</a:t>
            </a:r>
          </a:p>
          <a:p>
            <a:pPr marL="285750" indent="-285750">
              <a:buFont typeface="Arial" panose="020B0604020202020204" pitchFamily="34" charset="0"/>
              <a:buChar char="•"/>
            </a:pPr>
            <a:r>
              <a:rPr lang="en-US" b="1" dirty="0">
                <a:solidFill>
                  <a:schemeClr val="accent2"/>
                </a:solidFill>
                <a:latin typeface="Trade Gothic LT Std"/>
              </a:rPr>
              <a:t>$100 pre-payment fee to reserve your space</a:t>
            </a:r>
          </a:p>
          <a:p>
            <a:pPr marL="285750" indent="-285750">
              <a:buFont typeface="Arial" panose="020B0604020202020204" pitchFamily="34" charset="0"/>
              <a:buChar char="•"/>
            </a:pPr>
            <a:r>
              <a:rPr lang="en-US" b="1" dirty="0">
                <a:solidFill>
                  <a:schemeClr val="accent2"/>
                </a:solidFill>
                <a:latin typeface="Trade Gothic LT Std"/>
              </a:rPr>
              <a:t>We expect to be filled again in the Fall 2024, so it is CRITICAL that if you want to live on-campus you submit a housing application in a timely manner</a:t>
            </a:r>
          </a:p>
          <a:p>
            <a:pPr marL="285750" indent="-285750">
              <a:buFont typeface="Arial" panose="020B0604020202020204" pitchFamily="34" charset="0"/>
              <a:buChar char="•"/>
            </a:pPr>
            <a:r>
              <a:rPr lang="en-US" b="1" dirty="0">
                <a:solidFill>
                  <a:schemeClr val="accent2"/>
                </a:solidFill>
                <a:latin typeface="Trade Gothic LT Std"/>
              </a:rPr>
              <a:t>Check your GovState email for updates.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9012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77190" y="208865"/>
            <a:ext cx="11929110" cy="830997"/>
          </a:xfrm>
          <a:prstGeom prst="rect">
            <a:avLst/>
          </a:prstGeom>
          <a:noFill/>
        </p:spPr>
        <p:txBody>
          <a:bodyPr wrap="square" rtlCol="0">
            <a:spAutoFit/>
          </a:bodyPr>
          <a:lstStyle/>
          <a:p>
            <a:r>
              <a:rPr lang="en-US" sz="4800" b="1">
                <a:solidFill>
                  <a:srgbClr val="E97726"/>
                </a:solidFill>
                <a:latin typeface="Trade Gothic LT Std" pitchFamily="2" charset="0"/>
              </a:rPr>
              <a:t>Unit Types in Prairie Place</a:t>
            </a:r>
          </a:p>
        </p:txBody>
      </p:sp>
      <p:sp>
        <p:nvSpPr>
          <p:cNvPr id="7" name="TextBox 6">
            <a:extLst>
              <a:ext uri="{FF2B5EF4-FFF2-40B4-BE49-F238E27FC236}">
                <a16:creationId xmlns:a16="http://schemas.microsoft.com/office/drawing/2014/main" id="{E3FC471E-A204-4640-9005-D9501A1C14ED}"/>
              </a:ext>
            </a:extLst>
          </p:cNvPr>
          <p:cNvSpPr txBox="1"/>
          <p:nvPr/>
        </p:nvSpPr>
        <p:spPr>
          <a:xfrm>
            <a:off x="158115" y="1471462"/>
            <a:ext cx="6595109" cy="892552"/>
          </a:xfrm>
          <a:prstGeom prst="rect">
            <a:avLst/>
          </a:prstGeom>
          <a:noFill/>
        </p:spPr>
        <p:txBody>
          <a:bodyPr wrap="square" rtlCol="0">
            <a:spAutoFit/>
          </a:bodyPr>
          <a:lstStyle/>
          <a:p>
            <a:pPr marL="285750" indent="-285750">
              <a:buClr>
                <a:srgbClr val="E97726"/>
              </a:buClr>
              <a:buSzPct val="136000"/>
              <a:buFont typeface="Wingdings" panose="05000000000000000000" pitchFamily="2" charset="2"/>
              <a:buChar char="§"/>
            </a:pPr>
            <a:r>
              <a:rPr lang="en-US" sz="2800" b="1">
                <a:latin typeface="Trade Gothic LT Std" pitchFamily="2" charset="0"/>
              </a:rPr>
              <a:t>4 bedroom apartment </a:t>
            </a:r>
          </a:p>
          <a:p>
            <a:pPr>
              <a:buClr>
                <a:srgbClr val="E97726"/>
              </a:buClr>
              <a:buSzPct val="136000"/>
            </a:pPr>
            <a:r>
              <a:rPr lang="en-US" sz="2400" b="1">
                <a:latin typeface="Trade Gothic LT Std" pitchFamily="2" charset="0"/>
              </a:rPr>
              <a:t>    </a:t>
            </a:r>
            <a:r>
              <a:rPr lang="en-US" sz="2400">
                <a:latin typeface="Trade Gothic LT Std" pitchFamily="2" charset="0"/>
              </a:rPr>
              <a:t>(single bedroom)</a:t>
            </a:r>
          </a:p>
        </p:txBody>
      </p:sp>
      <p:pic>
        <p:nvPicPr>
          <p:cNvPr id="9" name="Content Placeholder 6"/>
          <p:cNvPicPr>
            <a:picLocks noChangeAspect="1"/>
          </p:cNvPicPr>
          <p:nvPr/>
        </p:nvPicPr>
        <p:blipFill rotWithShape="1">
          <a:blip r:embed="rId3">
            <a:extLst>
              <a:ext uri="{28A0092B-C50C-407E-A947-70E740481C1C}">
                <a14:useLocalDpi xmlns:a14="http://schemas.microsoft.com/office/drawing/2010/main" val="0"/>
              </a:ext>
            </a:extLst>
          </a:blip>
          <a:srcRect t="9568"/>
          <a:stretch/>
        </p:blipFill>
        <p:spPr>
          <a:xfrm>
            <a:off x="1649413" y="2430363"/>
            <a:ext cx="3414712" cy="3121025"/>
          </a:xfrm>
          <a:prstGeom prst="rect">
            <a:avLst/>
          </a:prstGeom>
        </p:spPr>
      </p:pic>
      <p:pic>
        <p:nvPicPr>
          <p:cNvPr id="2" name="Content Placeholder 6">
            <a:extLst>
              <a:ext uri="{FF2B5EF4-FFF2-40B4-BE49-F238E27FC236}">
                <a16:creationId xmlns:a16="http://schemas.microsoft.com/office/drawing/2014/main" id="{8EF953DE-2DCB-525A-F804-6B09D287B41A}"/>
              </a:ext>
            </a:extLst>
          </p:cNvPr>
          <p:cNvPicPr>
            <a:picLocks noChangeAspect="1"/>
          </p:cNvPicPr>
          <p:nvPr/>
        </p:nvPicPr>
        <p:blipFill rotWithShape="1">
          <a:blip r:embed="rId4">
            <a:extLst>
              <a:ext uri="{28A0092B-C50C-407E-A947-70E740481C1C}">
                <a14:useLocalDpi xmlns:a14="http://schemas.microsoft.com/office/drawing/2010/main" val="0"/>
              </a:ext>
            </a:extLst>
          </a:blip>
          <a:srcRect t="11914"/>
          <a:stretch/>
        </p:blipFill>
        <p:spPr>
          <a:xfrm>
            <a:off x="7345175" y="2535138"/>
            <a:ext cx="3269317" cy="3016250"/>
          </a:xfrm>
          <a:prstGeom prst="rect">
            <a:avLst/>
          </a:prstGeom>
        </p:spPr>
      </p:pic>
      <p:sp>
        <p:nvSpPr>
          <p:cNvPr id="11" name="TextBox 10">
            <a:extLst>
              <a:ext uri="{FF2B5EF4-FFF2-40B4-BE49-F238E27FC236}">
                <a16:creationId xmlns:a16="http://schemas.microsoft.com/office/drawing/2014/main" id="{68CB4015-B59A-D58A-6C19-8E182D3695CD}"/>
              </a:ext>
            </a:extLst>
          </p:cNvPr>
          <p:cNvSpPr txBox="1"/>
          <p:nvPr/>
        </p:nvSpPr>
        <p:spPr>
          <a:xfrm>
            <a:off x="6341745" y="1296888"/>
            <a:ext cx="5923382" cy="954107"/>
          </a:xfrm>
          <a:prstGeom prst="rect">
            <a:avLst/>
          </a:prstGeom>
          <a:noFill/>
        </p:spPr>
        <p:txBody>
          <a:bodyPr wrap="square">
            <a:spAutoFit/>
          </a:bodyPr>
          <a:lstStyle/>
          <a:p>
            <a:pPr marL="285750" indent="-285750">
              <a:buClr>
                <a:srgbClr val="E97726"/>
              </a:buClr>
              <a:buSzPct val="136000"/>
              <a:buFont typeface="Wingdings" panose="05000000000000000000" pitchFamily="2" charset="2"/>
              <a:buChar char="§"/>
            </a:pPr>
            <a:r>
              <a:rPr lang="en-US" sz="2800" b="1">
                <a:latin typeface="Trade Gothic LT Std" pitchFamily="2" charset="0"/>
              </a:rPr>
              <a:t>Semi-Suite</a:t>
            </a:r>
            <a:r>
              <a:rPr lang="en-US" sz="2800">
                <a:latin typeface="Trade Gothic LT Std" pitchFamily="2" charset="0"/>
              </a:rPr>
              <a:t> – share bedroom; bathroom connected to next room </a:t>
            </a:r>
          </a:p>
        </p:txBody>
      </p:sp>
      <p:sp>
        <p:nvSpPr>
          <p:cNvPr id="12" name="TextBox 11">
            <a:extLst>
              <a:ext uri="{FF2B5EF4-FFF2-40B4-BE49-F238E27FC236}">
                <a16:creationId xmlns:a16="http://schemas.microsoft.com/office/drawing/2014/main" id="{9608B704-215A-44FF-00FE-397013CBE5C8}"/>
              </a:ext>
            </a:extLst>
          </p:cNvPr>
          <p:cNvSpPr txBox="1"/>
          <p:nvPr/>
        </p:nvSpPr>
        <p:spPr>
          <a:xfrm>
            <a:off x="158114" y="2981325"/>
            <a:ext cx="2004061" cy="369332"/>
          </a:xfrm>
          <a:prstGeom prst="rect">
            <a:avLst/>
          </a:prstGeom>
          <a:noFill/>
        </p:spPr>
        <p:txBody>
          <a:bodyPr wrap="square" rtlCol="0">
            <a:spAutoFit/>
          </a:bodyPr>
          <a:lstStyle/>
          <a:p>
            <a:r>
              <a:rPr lang="en-US" b="1" dirty="0">
                <a:solidFill>
                  <a:schemeClr val="accent1"/>
                </a:solidFill>
              </a:rPr>
              <a:t>$10,154/annually</a:t>
            </a:r>
          </a:p>
        </p:txBody>
      </p:sp>
      <p:sp>
        <p:nvSpPr>
          <p:cNvPr id="14" name="TextBox 13">
            <a:extLst>
              <a:ext uri="{FF2B5EF4-FFF2-40B4-BE49-F238E27FC236}">
                <a16:creationId xmlns:a16="http://schemas.microsoft.com/office/drawing/2014/main" id="{679A8DCD-C1E5-E6D2-82F1-C853CDC0A9E9}"/>
              </a:ext>
            </a:extLst>
          </p:cNvPr>
          <p:cNvSpPr txBox="1"/>
          <p:nvPr/>
        </p:nvSpPr>
        <p:spPr>
          <a:xfrm>
            <a:off x="5649119" y="2875002"/>
            <a:ext cx="6186486" cy="369332"/>
          </a:xfrm>
          <a:prstGeom prst="rect">
            <a:avLst/>
          </a:prstGeom>
          <a:noFill/>
        </p:spPr>
        <p:txBody>
          <a:bodyPr wrap="square">
            <a:spAutoFit/>
          </a:bodyPr>
          <a:lstStyle/>
          <a:p>
            <a:r>
              <a:rPr lang="en-US" b="1">
                <a:solidFill>
                  <a:schemeClr val="accent1"/>
                </a:solidFill>
              </a:rPr>
              <a:t>$7,104/annually</a:t>
            </a:r>
          </a:p>
        </p:txBody>
      </p:sp>
    </p:spTree>
    <p:extLst>
      <p:ext uri="{BB962C8B-B14F-4D97-AF65-F5344CB8AC3E}">
        <p14:creationId xmlns:p14="http://schemas.microsoft.com/office/powerpoint/2010/main" val="407693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77190" y="208865"/>
            <a:ext cx="11929110" cy="830997"/>
          </a:xfrm>
          <a:prstGeom prst="rect">
            <a:avLst/>
          </a:prstGeom>
          <a:noFill/>
        </p:spPr>
        <p:txBody>
          <a:bodyPr wrap="square" rtlCol="0">
            <a:spAutoFit/>
          </a:bodyPr>
          <a:lstStyle/>
          <a:p>
            <a:r>
              <a:rPr lang="en-US" sz="4800" b="1">
                <a:solidFill>
                  <a:srgbClr val="E97726"/>
                </a:solidFill>
                <a:latin typeface="Trade Gothic LT Std" pitchFamily="2" charset="0"/>
              </a:rPr>
              <a:t>Unit Types in Prairie Place</a:t>
            </a:r>
          </a:p>
        </p:txBody>
      </p:sp>
      <p:sp>
        <p:nvSpPr>
          <p:cNvPr id="7" name="TextBox 6">
            <a:extLst>
              <a:ext uri="{FF2B5EF4-FFF2-40B4-BE49-F238E27FC236}">
                <a16:creationId xmlns:a16="http://schemas.microsoft.com/office/drawing/2014/main" id="{E3FC471E-A204-4640-9005-D9501A1C14ED}"/>
              </a:ext>
            </a:extLst>
          </p:cNvPr>
          <p:cNvSpPr txBox="1"/>
          <p:nvPr/>
        </p:nvSpPr>
        <p:spPr>
          <a:xfrm>
            <a:off x="158115" y="1471462"/>
            <a:ext cx="6595109" cy="954107"/>
          </a:xfrm>
          <a:prstGeom prst="rect">
            <a:avLst/>
          </a:prstGeom>
          <a:noFill/>
        </p:spPr>
        <p:txBody>
          <a:bodyPr wrap="square" rtlCol="0">
            <a:spAutoFit/>
          </a:bodyPr>
          <a:lstStyle/>
          <a:p>
            <a:pPr marL="285750" indent="-285750">
              <a:buClr>
                <a:srgbClr val="E97726"/>
              </a:buClr>
              <a:buSzPct val="136000"/>
              <a:buFont typeface="Wingdings" panose="05000000000000000000" pitchFamily="2" charset="2"/>
              <a:buChar char="§"/>
            </a:pPr>
            <a:r>
              <a:rPr lang="en-US" sz="2800" b="1">
                <a:latin typeface="Trade Gothic LT Std" pitchFamily="2" charset="0"/>
              </a:rPr>
              <a:t>2 bedroom apartment </a:t>
            </a:r>
          </a:p>
          <a:p>
            <a:pPr>
              <a:buClr>
                <a:srgbClr val="E97726"/>
              </a:buClr>
              <a:buSzPct val="136000"/>
            </a:pPr>
            <a:r>
              <a:rPr lang="en-US" sz="2800" b="1">
                <a:latin typeface="Trade Gothic LT Std" pitchFamily="2" charset="0"/>
              </a:rPr>
              <a:t>    </a:t>
            </a:r>
            <a:r>
              <a:rPr lang="en-US" sz="2400">
                <a:latin typeface="Trade Gothic LT Std" pitchFamily="2" charset="0"/>
              </a:rPr>
              <a:t>(single bedroom) </a:t>
            </a:r>
            <a:r>
              <a:rPr lang="en-US" sz="2000" i="1">
                <a:latin typeface="Trade Gothic LT Std" pitchFamily="2" charset="0"/>
              </a:rPr>
              <a:t>LIMITED availability</a:t>
            </a:r>
            <a:endParaRPr lang="en-US" sz="2800" i="1">
              <a:latin typeface="Trade Gothic LT Std" pitchFamily="2" charset="0"/>
            </a:endParaRPr>
          </a:p>
        </p:txBody>
      </p:sp>
      <p:sp>
        <p:nvSpPr>
          <p:cNvPr id="5" name="TextBox 4">
            <a:extLst>
              <a:ext uri="{FF2B5EF4-FFF2-40B4-BE49-F238E27FC236}">
                <a16:creationId xmlns:a16="http://schemas.microsoft.com/office/drawing/2014/main" id="{E3FC471E-A204-4640-9005-D9501A1C14ED}"/>
              </a:ext>
            </a:extLst>
          </p:cNvPr>
          <p:cNvSpPr txBox="1"/>
          <p:nvPr/>
        </p:nvSpPr>
        <p:spPr>
          <a:xfrm>
            <a:off x="6004562" y="1471462"/>
            <a:ext cx="5937884" cy="892552"/>
          </a:xfrm>
          <a:prstGeom prst="rect">
            <a:avLst/>
          </a:prstGeom>
          <a:noFill/>
        </p:spPr>
        <p:txBody>
          <a:bodyPr wrap="square" rtlCol="0">
            <a:spAutoFit/>
          </a:bodyPr>
          <a:lstStyle/>
          <a:p>
            <a:pPr marL="285750" indent="-285750">
              <a:buClr>
                <a:srgbClr val="E97726"/>
              </a:buClr>
              <a:buSzPct val="136000"/>
              <a:buFont typeface="Wingdings" panose="05000000000000000000" pitchFamily="2" charset="2"/>
              <a:buChar char="§"/>
            </a:pPr>
            <a:r>
              <a:rPr lang="en-US" sz="2800" b="1">
                <a:latin typeface="Trade Gothic LT Std" pitchFamily="2" charset="0"/>
              </a:rPr>
              <a:t>2 bedroom apartment </a:t>
            </a:r>
            <a:r>
              <a:rPr lang="en-US" sz="2400">
                <a:latin typeface="Trade Gothic LT Std" pitchFamily="2" charset="0"/>
              </a:rPr>
              <a:t>– share bedroom with roommate, 4 people in total</a:t>
            </a:r>
          </a:p>
        </p:txBody>
      </p:sp>
      <p:pic>
        <p:nvPicPr>
          <p:cNvPr id="8" name="Content Placeholder 7"/>
          <p:cNvPicPr>
            <a:picLocks noChangeAspect="1"/>
          </p:cNvPicPr>
          <p:nvPr/>
        </p:nvPicPr>
        <p:blipFill rotWithShape="1">
          <a:blip r:embed="rId3">
            <a:extLst>
              <a:ext uri="{28A0092B-C50C-407E-A947-70E740481C1C}">
                <a14:useLocalDpi xmlns:a14="http://schemas.microsoft.com/office/drawing/2010/main" val="0"/>
              </a:ext>
            </a:extLst>
          </a:blip>
          <a:srcRect t="12242"/>
          <a:stretch/>
        </p:blipFill>
        <p:spPr>
          <a:xfrm>
            <a:off x="8533530" y="2456924"/>
            <a:ext cx="2933700" cy="3015758"/>
          </a:xfrm>
          <a:prstGeom prst="rect">
            <a:avLst/>
          </a:prstGeom>
        </p:spPr>
      </p:pic>
      <p:pic>
        <p:nvPicPr>
          <p:cNvPr id="2" name="Content Placeholder 7">
            <a:extLst>
              <a:ext uri="{FF2B5EF4-FFF2-40B4-BE49-F238E27FC236}">
                <a16:creationId xmlns:a16="http://schemas.microsoft.com/office/drawing/2014/main" id="{D88EE8AE-7A3E-AD63-15CF-D3A0203A4EAD}"/>
              </a:ext>
            </a:extLst>
          </p:cNvPr>
          <p:cNvPicPr>
            <a:picLocks noChangeAspect="1"/>
          </p:cNvPicPr>
          <p:nvPr/>
        </p:nvPicPr>
        <p:blipFill rotWithShape="1">
          <a:blip r:embed="rId4">
            <a:extLst>
              <a:ext uri="{28A0092B-C50C-407E-A947-70E740481C1C}">
                <a14:useLocalDpi xmlns:a14="http://schemas.microsoft.com/office/drawing/2010/main" val="0"/>
              </a:ext>
            </a:extLst>
          </a:blip>
          <a:srcRect t="13057"/>
          <a:stretch/>
        </p:blipFill>
        <p:spPr>
          <a:xfrm>
            <a:off x="2185552" y="2566708"/>
            <a:ext cx="3427413" cy="2905974"/>
          </a:xfrm>
          <a:prstGeom prst="rect">
            <a:avLst/>
          </a:prstGeom>
        </p:spPr>
      </p:pic>
      <p:sp>
        <p:nvSpPr>
          <p:cNvPr id="10" name="TextBox 9">
            <a:extLst>
              <a:ext uri="{FF2B5EF4-FFF2-40B4-BE49-F238E27FC236}">
                <a16:creationId xmlns:a16="http://schemas.microsoft.com/office/drawing/2014/main" id="{4D80AA59-FD2A-2ADF-D443-CB2F99D878DB}"/>
              </a:ext>
            </a:extLst>
          </p:cNvPr>
          <p:cNvSpPr txBox="1"/>
          <p:nvPr/>
        </p:nvSpPr>
        <p:spPr>
          <a:xfrm>
            <a:off x="155259" y="3244334"/>
            <a:ext cx="6186486" cy="369332"/>
          </a:xfrm>
          <a:prstGeom prst="rect">
            <a:avLst/>
          </a:prstGeom>
          <a:noFill/>
        </p:spPr>
        <p:txBody>
          <a:bodyPr wrap="square">
            <a:spAutoFit/>
          </a:bodyPr>
          <a:lstStyle/>
          <a:p>
            <a:r>
              <a:rPr lang="en-US" b="1" dirty="0">
                <a:solidFill>
                  <a:schemeClr val="accent1"/>
                </a:solidFill>
              </a:rPr>
              <a:t>$12,046/annually</a:t>
            </a:r>
          </a:p>
        </p:txBody>
      </p:sp>
      <p:sp>
        <p:nvSpPr>
          <p:cNvPr id="12" name="TextBox 11">
            <a:extLst>
              <a:ext uri="{FF2B5EF4-FFF2-40B4-BE49-F238E27FC236}">
                <a16:creationId xmlns:a16="http://schemas.microsoft.com/office/drawing/2014/main" id="{264DD098-7A8C-152B-0D71-22476F941BA0}"/>
              </a:ext>
            </a:extLst>
          </p:cNvPr>
          <p:cNvSpPr txBox="1"/>
          <p:nvPr/>
        </p:nvSpPr>
        <p:spPr>
          <a:xfrm>
            <a:off x="6579037" y="3059668"/>
            <a:ext cx="6210300" cy="369332"/>
          </a:xfrm>
          <a:prstGeom prst="rect">
            <a:avLst/>
          </a:prstGeom>
          <a:noFill/>
        </p:spPr>
        <p:txBody>
          <a:bodyPr wrap="square">
            <a:spAutoFit/>
          </a:bodyPr>
          <a:lstStyle/>
          <a:p>
            <a:r>
              <a:rPr lang="en-US" b="1" dirty="0">
                <a:solidFill>
                  <a:schemeClr val="accent1"/>
                </a:solidFill>
              </a:rPr>
              <a:t>$8,360/annually</a:t>
            </a:r>
          </a:p>
        </p:txBody>
      </p:sp>
    </p:spTree>
    <p:extLst>
      <p:ext uri="{BB962C8B-B14F-4D97-AF65-F5344CB8AC3E}">
        <p14:creationId xmlns:p14="http://schemas.microsoft.com/office/powerpoint/2010/main" val="706417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37686BBD-0664-37D8-DF9A-05E1A4409FD5}"/>
              </a:ext>
            </a:extLst>
          </p:cNvPr>
          <p:cNvPicPr>
            <a:picLocks noChangeAspect="1"/>
          </p:cNvPicPr>
          <p:nvPr/>
        </p:nvPicPr>
        <p:blipFill rotWithShape="1">
          <a:blip r:embed="rId2"/>
          <a:srcRect t="19"/>
          <a:stretch/>
        </p:blipFill>
        <p:spPr>
          <a:xfrm>
            <a:off x="-380" y="0"/>
            <a:ext cx="12191980" cy="6856718"/>
          </a:xfrm>
          <a:prstGeom prst="rect">
            <a:avLst/>
          </a:prstGeom>
        </p:spPr>
      </p:pic>
      <p:sp>
        <p:nvSpPr>
          <p:cNvPr id="3" name="TextBox 2">
            <a:extLst>
              <a:ext uri="{FF2B5EF4-FFF2-40B4-BE49-F238E27FC236}">
                <a16:creationId xmlns:a16="http://schemas.microsoft.com/office/drawing/2014/main" id="{A0E69E4B-7B0C-E4CB-9F4B-CC33AEAF44A0}"/>
              </a:ext>
            </a:extLst>
          </p:cNvPr>
          <p:cNvSpPr txBox="1"/>
          <p:nvPr/>
        </p:nvSpPr>
        <p:spPr>
          <a:xfrm>
            <a:off x="3328032" y="133026"/>
            <a:ext cx="5807578" cy="830997"/>
          </a:xfrm>
          <a:prstGeom prst="rect">
            <a:avLst/>
          </a:prstGeom>
          <a:noFill/>
        </p:spPr>
        <p:txBody>
          <a:bodyPr wrap="square" rtlCol="0">
            <a:spAutoFit/>
          </a:bodyPr>
          <a:lstStyle/>
          <a:p>
            <a:pPr algn="ctr"/>
            <a:r>
              <a:rPr lang="en-US" sz="4800" b="1" dirty="0">
                <a:solidFill>
                  <a:schemeClr val="accent2"/>
                </a:solidFill>
              </a:rPr>
              <a:t>Transfer Thursday</a:t>
            </a:r>
          </a:p>
        </p:txBody>
      </p:sp>
      <p:sp>
        <p:nvSpPr>
          <p:cNvPr id="5" name="TextBox 4">
            <a:extLst>
              <a:ext uri="{FF2B5EF4-FFF2-40B4-BE49-F238E27FC236}">
                <a16:creationId xmlns:a16="http://schemas.microsoft.com/office/drawing/2014/main" id="{67437F38-D2DE-FEBC-92A3-6573494C01D5}"/>
              </a:ext>
            </a:extLst>
          </p:cNvPr>
          <p:cNvSpPr txBox="1"/>
          <p:nvPr/>
        </p:nvSpPr>
        <p:spPr>
          <a:xfrm>
            <a:off x="2911876" y="1373982"/>
            <a:ext cx="7073934" cy="3354765"/>
          </a:xfrm>
          <a:prstGeom prst="rect">
            <a:avLst/>
          </a:prstGeom>
          <a:noFill/>
        </p:spPr>
        <p:txBody>
          <a:bodyPr wrap="square">
            <a:spAutoFit/>
          </a:bodyPr>
          <a:lstStyle/>
          <a:p>
            <a:pPr marL="285750" indent="-285750">
              <a:buFont typeface="Arial" panose="020B0604020202020204" pitchFamily="34" charset="0"/>
              <a:buChar char="•"/>
            </a:pPr>
            <a:r>
              <a:rPr lang="en-US" sz="2800" b="1" dirty="0">
                <a:latin typeface="Trade Gothic LT Std"/>
                <a:ea typeface="+mn-lt"/>
                <a:cs typeface="+mn-lt"/>
              </a:rPr>
              <a:t>Get on-the-spot admissions decisions. </a:t>
            </a:r>
          </a:p>
          <a:p>
            <a:pPr marL="285750" indent="-285750">
              <a:buFont typeface="Arial" panose="020B0604020202020204" pitchFamily="34" charset="0"/>
              <a:buChar char="•"/>
            </a:pPr>
            <a:r>
              <a:rPr lang="en-US" sz="2800" b="1" dirty="0">
                <a:latin typeface="Trade Gothic LT Std"/>
                <a:ea typeface="+mn-lt"/>
                <a:cs typeface="+mn-lt"/>
              </a:rPr>
              <a:t>Visit campus</a:t>
            </a:r>
          </a:p>
          <a:p>
            <a:pPr marL="285750" indent="-285750">
              <a:buFont typeface="Arial" panose="020B0604020202020204" pitchFamily="34" charset="0"/>
              <a:buChar char="•"/>
            </a:pPr>
            <a:r>
              <a:rPr lang="en-US" sz="2800" b="1" dirty="0">
                <a:latin typeface="Trade Gothic LT Std"/>
                <a:ea typeface="+mn-lt"/>
                <a:cs typeface="+mn-lt"/>
              </a:rPr>
              <a:t>Get your next steps to enrollment</a:t>
            </a:r>
          </a:p>
          <a:p>
            <a:pPr marL="285750" indent="-285750">
              <a:buFont typeface="Arial" panose="020B0604020202020204" pitchFamily="34" charset="0"/>
              <a:buChar char="•"/>
            </a:pPr>
            <a:r>
              <a:rPr lang="en-US" sz="2800" b="1" dirty="0">
                <a:latin typeface="Trade Gothic LT Std"/>
                <a:ea typeface="+mn-lt"/>
                <a:cs typeface="+mn-lt"/>
              </a:rPr>
              <a:t>Visit the FA office</a:t>
            </a:r>
          </a:p>
          <a:p>
            <a:pPr marL="285750" indent="-285750">
              <a:buFont typeface="Arial" panose="020B0604020202020204" pitchFamily="34" charset="0"/>
              <a:buChar char="•"/>
            </a:pPr>
            <a:r>
              <a:rPr lang="en-US" sz="2800" b="1" dirty="0">
                <a:latin typeface="Trade Gothic LT Std"/>
                <a:ea typeface="+mn-lt"/>
                <a:cs typeface="+mn-lt"/>
              </a:rPr>
              <a:t>No application fee!</a:t>
            </a:r>
          </a:p>
          <a:p>
            <a:endParaRPr lang="en-US" dirty="0">
              <a:latin typeface="Trade Gothic LT Std"/>
              <a:ea typeface="+mn-lt"/>
              <a:cs typeface="+mn-lt"/>
            </a:endParaRPr>
          </a:p>
          <a:p>
            <a:endParaRPr lang="en-US" dirty="0">
              <a:latin typeface="Trade Gothic LT Std"/>
              <a:ea typeface="+mn-lt"/>
              <a:cs typeface="+mn-lt"/>
            </a:endParaRPr>
          </a:p>
          <a:p>
            <a:endParaRPr lang="en-US" dirty="0">
              <a:latin typeface="Trade Gothic LT Std"/>
              <a:ea typeface="+mn-lt"/>
              <a:cs typeface="+mn-lt"/>
            </a:endParaRPr>
          </a:p>
          <a:p>
            <a:r>
              <a:rPr lang="en-US" sz="1400" i="1" dirty="0">
                <a:solidFill>
                  <a:schemeClr val="accent1"/>
                </a:solidFill>
                <a:latin typeface="Trade Gothic LT Std"/>
                <a:ea typeface="+mn-lt"/>
                <a:cs typeface="+mn-lt"/>
              </a:rPr>
              <a:t>*RN to BSN and Social Work applicants cannot receive an instant decision. </a:t>
            </a:r>
            <a:endParaRPr lang="en-US" sz="1400" i="1" dirty="0">
              <a:solidFill>
                <a:schemeClr val="accent1"/>
              </a:solidFill>
              <a:latin typeface="Trade Gothic LT Std"/>
              <a:cs typeface="Calibri"/>
            </a:endParaRPr>
          </a:p>
        </p:txBody>
      </p:sp>
      <p:pic>
        <p:nvPicPr>
          <p:cNvPr id="6" name="Picture 8" descr="Qr code&#10;&#10;Description automatically generated">
            <a:extLst>
              <a:ext uri="{FF2B5EF4-FFF2-40B4-BE49-F238E27FC236}">
                <a16:creationId xmlns:a16="http://schemas.microsoft.com/office/drawing/2014/main" id="{FCFD7FA5-A622-EAE8-FF0F-620B5CF30570}"/>
              </a:ext>
            </a:extLst>
          </p:cNvPr>
          <p:cNvPicPr>
            <a:picLocks noChangeAspect="1"/>
          </p:cNvPicPr>
          <p:nvPr/>
        </p:nvPicPr>
        <p:blipFill>
          <a:blip r:embed="rId3"/>
          <a:stretch>
            <a:fillRect/>
          </a:stretch>
        </p:blipFill>
        <p:spPr>
          <a:xfrm>
            <a:off x="8741810" y="2791811"/>
            <a:ext cx="2346895" cy="2346895"/>
          </a:xfrm>
          <a:prstGeom prst="rect">
            <a:avLst/>
          </a:prstGeom>
        </p:spPr>
      </p:pic>
    </p:spTree>
    <p:extLst>
      <p:ext uri="{BB962C8B-B14F-4D97-AF65-F5344CB8AC3E}">
        <p14:creationId xmlns:p14="http://schemas.microsoft.com/office/powerpoint/2010/main" val="3926778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8170A-BB98-2841-ADBD-DD5E0C2CCA72}"/>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6DACBA2-44D2-5143-BD58-C573E1F875AD}"/>
              </a:ext>
            </a:extLst>
          </p:cNvPr>
          <p:cNvSpPr txBox="1"/>
          <p:nvPr/>
        </p:nvSpPr>
        <p:spPr>
          <a:xfrm>
            <a:off x="2943225" y="2575143"/>
            <a:ext cx="10129266" cy="830997"/>
          </a:xfrm>
          <a:prstGeom prst="rect">
            <a:avLst/>
          </a:prstGeom>
          <a:noFill/>
        </p:spPr>
        <p:txBody>
          <a:bodyPr wrap="square" rtlCol="0">
            <a:spAutoFit/>
          </a:bodyPr>
          <a:lstStyle/>
          <a:p>
            <a:r>
              <a:rPr lang="en-US" sz="4800" b="1" dirty="0">
                <a:solidFill>
                  <a:schemeClr val="bg1"/>
                </a:solidFill>
                <a:latin typeface="Trade Gothic LT Std" pitchFamily="2" charset="0"/>
              </a:rPr>
              <a:t>Transfer Admissions Checklist</a:t>
            </a:r>
          </a:p>
        </p:txBody>
      </p:sp>
    </p:spTree>
    <p:extLst>
      <p:ext uri="{BB962C8B-B14F-4D97-AF65-F5344CB8AC3E}">
        <p14:creationId xmlns:p14="http://schemas.microsoft.com/office/powerpoint/2010/main" val="120822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24605" y="18746"/>
            <a:ext cx="11929110" cy="1569660"/>
          </a:xfrm>
          <a:prstGeom prst="rect">
            <a:avLst/>
          </a:prstGeom>
          <a:noFill/>
        </p:spPr>
        <p:txBody>
          <a:bodyPr wrap="square" rtlCol="0">
            <a:spAutoFit/>
          </a:bodyPr>
          <a:lstStyle/>
          <a:p>
            <a:pPr algn="ctr"/>
            <a:r>
              <a:rPr lang="en-US" sz="4800" b="1" dirty="0">
                <a:solidFill>
                  <a:srgbClr val="E97726"/>
                </a:solidFill>
                <a:latin typeface="Trade Gothic LT Std" pitchFamily="2" charset="0"/>
              </a:rPr>
              <a:t>Transfer Admission Checklist</a:t>
            </a:r>
            <a:endParaRPr lang="en-US" sz="4800" dirty="0">
              <a:solidFill>
                <a:srgbClr val="E97726"/>
              </a:solidFill>
              <a:latin typeface="Trade Gothic LT Std" pitchFamily="2" charset="0"/>
            </a:endParaRPr>
          </a:p>
          <a:p>
            <a:pPr algn="ctr"/>
            <a:endParaRPr lang="en-US" sz="4800" b="1" dirty="0">
              <a:solidFill>
                <a:srgbClr val="E97726"/>
              </a:solidFill>
              <a:latin typeface="Trade Gothic LT Std" pitchFamily="2" charset="0"/>
            </a:endParaRPr>
          </a:p>
        </p:txBody>
      </p:sp>
      <p:sp>
        <p:nvSpPr>
          <p:cNvPr id="6" name="TextBox 5">
            <a:extLst>
              <a:ext uri="{FF2B5EF4-FFF2-40B4-BE49-F238E27FC236}">
                <a16:creationId xmlns:a16="http://schemas.microsoft.com/office/drawing/2014/main" id="{E8435973-4B78-DA40-9DD9-83904FDF8812}"/>
              </a:ext>
            </a:extLst>
          </p:cNvPr>
          <p:cNvSpPr txBox="1"/>
          <p:nvPr/>
        </p:nvSpPr>
        <p:spPr>
          <a:xfrm>
            <a:off x="123428" y="1273360"/>
            <a:ext cx="11945143" cy="4093428"/>
          </a:xfrm>
          <a:prstGeom prst="rect">
            <a:avLst/>
          </a:prstGeom>
          <a:noFill/>
        </p:spPr>
        <p:txBody>
          <a:bodyPr wrap="square" rtlCol="0">
            <a:spAutoFit/>
          </a:bodyPr>
          <a:lstStyle/>
          <a:p>
            <a:pPr marL="342900" indent="-342900">
              <a:buClr>
                <a:srgbClr val="E97726"/>
              </a:buClr>
              <a:buFont typeface="Wingdings" panose="05000000000000000000" pitchFamily="2" charset="2"/>
              <a:buChar char="q"/>
            </a:pPr>
            <a:r>
              <a:rPr lang="en-US" altLang="en-US" sz="2000" b="1" dirty="0">
                <a:solidFill>
                  <a:srgbClr val="E97726"/>
                </a:solidFill>
                <a:latin typeface="Trade Gothic LT Std"/>
                <a:ea typeface="ＭＳ Ｐゴシック" panose="020B0600070205080204" pitchFamily="34" charset="-128"/>
              </a:rPr>
              <a:t>Submit your application: </a:t>
            </a:r>
            <a:r>
              <a:rPr lang="en-US" altLang="en-US" sz="2000" dirty="0">
                <a:latin typeface="Trade Gothic LT Std"/>
                <a:ea typeface="ＭＳ Ｐゴシック" panose="020B0600070205080204" pitchFamily="34" charset="-128"/>
              </a:rPr>
              <a:t>You can apply online or come in the admissions lobby and we will assist you on the computers. </a:t>
            </a:r>
          </a:p>
          <a:p>
            <a:pPr marL="342900" indent="-342900">
              <a:buClr>
                <a:srgbClr val="E97726"/>
              </a:buClr>
              <a:buFont typeface="Wingdings" panose="05000000000000000000" pitchFamily="2" charset="2"/>
              <a:buChar char="q"/>
            </a:pPr>
            <a:r>
              <a:rPr lang="en-US" altLang="en-US" sz="2000" b="1" dirty="0">
                <a:solidFill>
                  <a:schemeClr val="accent2"/>
                </a:solidFill>
                <a:latin typeface="Trade Gothic LT Std"/>
                <a:ea typeface="ＭＳ Ｐゴシック" panose="020B0600070205080204" pitchFamily="34" charset="-128"/>
              </a:rPr>
              <a:t>Submit all required documents: </a:t>
            </a:r>
            <a:r>
              <a:rPr lang="en-US" altLang="en-US" sz="2000" dirty="0">
                <a:latin typeface="Trade Gothic LT Std"/>
                <a:ea typeface="ＭＳ Ｐゴシック" panose="020B0600070205080204" pitchFamily="34" charset="-128"/>
              </a:rPr>
              <a:t>Order official transcripts to be sent to </a:t>
            </a:r>
            <a:r>
              <a:rPr lang="en-US" altLang="en-US" sz="2000" dirty="0">
                <a:latin typeface="Trade Gothic LT Std"/>
                <a:ea typeface="ＭＳ Ｐゴシック" panose="020B0600070205080204" pitchFamily="34" charset="-128"/>
                <a:hlinkClick r:id="rId3"/>
              </a:rPr>
              <a:t>apotranscripts@govst.edu</a:t>
            </a:r>
            <a:r>
              <a:rPr lang="en-US" altLang="en-US" sz="2000" dirty="0">
                <a:latin typeface="Trade Gothic LT Std"/>
                <a:ea typeface="ＭＳ Ｐゴシック" panose="020B0600070205080204" pitchFamily="34" charset="-128"/>
              </a:rPr>
              <a:t> and make sure recommenders complete recommendation form. </a:t>
            </a:r>
          </a:p>
          <a:p>
            <a:pPr marL="342900" indent="-342900">
              <a:buClr>
                <a:srgbClr val="E97726"/>
              </a:buClr>
              <a:buFont typeface="Wingdings" panose="05000000000000000000" pitchFamily="2" charset="2"/>
              <a:buChar char="q"/>
            </a:pPr>
            <a:endParaRPr lang="en-US" altLang="en-US" sz="2000" b="1" dirty="0">
              <a:solidFill>
                <a:srgbClr val="E97726"/>
              </a:solidFill>
              <a:latin typeface="Trade Gothic LT Std"/>
              <a:ea typeface="ＭＳ Ｐゴシック" panose="020B0600070205080204" pitchFamily="34" charset="-128"/>
            </a:endParaRPr>
          </a:p>
          <a:p>
            <a:pPr marL="342900" indent="-342900">
              <a:buClr>
                <a:srgbClr val="E97726"/>
              </a:buClr>
              <a:buFont typeface="Wingdings" panose="05000000000000000000" pitchFamily="2" charset="2"/>
              <a:buChar char="q"/>
            </a:pPr>
            <a:r>
              <a:rPr lang="en-US" altLang="en-US" sz="2000" b="1" dirty="0">
                <a:solidFill>
                  <a:srgbClr val="E97726"/>
                </a:solidFill>
                <a:latin typeface="Trade Gothic LT Std"/>
                <a:ea typeface="ＭＳ Ｐゴシック" panose="020B0600070205080204" pitchFamily="34" charset="-128"/>
              </a:rPr>
              <a:t>Complete the </a:t>
            </a:r>
            <a:r>
              <a:rPr lang="en-US" altLang="en-US" sz="2000" b="1" u="sng" dirty="0">
                <a:solidFill>
                  <a:srgbClr val="E97726"/>
                </a:solidFill>
                <a:latin typeface="Trade Gothic LT Std"/>
                <a:ea typeface="ＭＳ Ｐゴシック" panose="020B0600070205080204" pitchFamily="34" charset="-128"/>
              </a:rPr>
              <a:t>F</a:t>
            </a:r>
            <a:r>
              <a:rPr lang="en-US" altLang="en-US" sz="2000" b="1" dirty="0">
                <a:solidFill>
                  <a:srgbClr val="E97726"/>
                </a:solidFill>
                <a:latin typeface="Trade Gothic LT Std"/>
                <a:ea typeface="ＭＳ Ｐゴシック" panose="020B0600070205080204" pitchFamily="34" charset="-128"/>
              </a:rPr>
              <a:t>ree </a:t>
            </a:r>
            <a:r>
              <a:rPr lang="en-US" altLang="en-US" sz="2000" b="1" u="sng" dirty="0">
                <a:solidFill>
                  <a:srgbClr val="E97726"/>
                </a:solidFill>
                <a:latin typeface="Trade Gothic LT Std"/>
                <a:ea typeface="ＭＳ Ｐゴシック" panose="020B0600070205080204" pitchFamily="34" charset="-128"/>
              </a:rPr>
              <a:t>A</a:t>
            </a:r>
            <a:r>
              <a:rPr lang="en-US" altLang="en-US" sz="2000" b="1" dirty="0">
                <a:solidFill>
                  <a:srgbClr val="E97726"/>
                </a:solidFill>
                <a:latin typeface="Trade Gothic LT Std"/>
                <a:ea typeface="ＭＳ Ｐゴシック" panose="020B0600070205080204" pitchFamily="34" charset="-128"/>
              </a:rPr>
              <a:t>pplication for </a:t>
            </a:r>
            <a:r>
              <a:rPr lang="en-US" altLang="en-US" sz="2000" b="1" u="sng" dirty="0">
                <a:solidFill>
                  <a:srgbClr val="E97726"/>
                </a:solidFill>
                <a:latin typeface="Trade Gothic LT Std"/>
                <a:ea typeface="ＭＳ Ｐゴシック" panose="020B0600070205080204" pitchFamily="34" charset="-128"/>
              </a:rPr>
              <a:t>F</a:t>
            </a:r>
            <a:r>
              <a:rPr lang="en-US" altLang="en-US" sz="2000" b="1" dirty="0">
                <a:solidFill>
                  <a:srgbClr val="E97726"/>
                </a:solidFill>
                <a:latin typeface="Trade Gothic LT Std"/>
                <a:ea typeface="ＭＳ Ｐゴシック" panose="020B0600070205080204" pitchFamily="34" charset="-128"/>
              </a:rPr>
              <a:t>ederal </a:t>
            </a:r>
            <a:r>
              <a:rPr lang="en-US" altLang="en-US" sz="2000" b="1" u="sng" dirty="0">
                <a:solidFill>
                  <a:srgbClr val="E97726"/>
                </a:solidFill>
                <a:latin typeface="Trade Gothic LT Std"/>
                <a:ea typeface="ＭＳ Ｐゴシック" panose="020B0600070205080204" pitchFamily="34" charset="-128"/>
              </a:rPr>
              <a:t>S</a:t>
            </a:r>
            <a:r>
              <a:rPr lang="en-US" altLang="en-US" sz="2000" b="1" dirty="0">
                <a:solidFill>
                  <a:srgbClr val="E97726"/>
                </a:solidFill>
                <a:latin typeface="Trade Gothic LT Std"/>
                <a:ea typeface="ＭＳ Ｐゴシック" panose="020B0600070205080204" pitchFamily="34" charset="-128"/>
              </a:rPr>
              <a:t>tudent </a:t>
            </a:r>
            <a:r>
              <a:rPr lang="en-US" altLang="en-US" sz="2000" b="1" u="sng" dirty="0">
                <a:solidFill>
                  <a:srgbClr val="E97726"/>
                </a:solidFill>
                <a:latin typeface="Trade Gothic LT Std"/>
                <a:ea typeface="ＭＳ Ｐゴシック" panose="020B0600070205080204" pitchFamily="34" charset="-128"/>
              </a:rPr>
              <a:t>A</a:t>
            </a:r>
            <a:r>
              <a:rPr lang="en-US" altLang="en-US" sz="2000" b="1" dirty="0">
                <a:solidFill>
                  <a:srgbClr val="E97726"/>
                </a:solidFill>
                <a:latin typeface="Trade Gothic LT Std"/>
                <a:ea typeface="ＭＳ Ｐゴシック" panose="020B0600070205080204" pitchFamily="34" charset="-128"/>
              </a:rPr>
              <a:t>id (FAFSA): </a:t>
            </a:r>
            <a:r>
              <a:rPr lang="en-US" altLang="en-US" sz="2000" dirty="0">
                <a:latin typeface="Trade Gothic LT Std"/>
                <a:ea typeface="ＭＳ Ｐゴシック" panose="020B0600070205080204" pitchFamily="34" charset="-128"/>
              </a:rPr>
              <a:t>at www.FAFSA.gov to qualify for all types of financial aid. Use GovState’s school code—</a:t>
            </a:r>
            <a:r>
              <a:rPr lang="en-US" altLang="en-US" sz="2000" b="1" dirty="0">
                <a:latin typeface="Trade Gothic LT Std"/>
                <a:ea typeface="ＭＳ Ｐゴシック" panose="020B0600070205080204" pitchFamily="34" charset="-128"/>
              </a:rPr>
              <a:t>009145</a:t>
            </a:r>
            <a:r>
              <a:rPr lang="en-US" altLang="en-US" sz="2000" dirty="0">
                <a:latin typeface="Trade Gothic LT Std"/>
                <a:ea typeface="ＭＳ Ｐゴシック" panose="020B0600070205080204" pitchFamily="34" charset="-128"/>
              </a:rPr>
              <a:t>—to make sure we receive your financial aid information. </a:t>
            </a:r>
          </a:p>
          <a:p>
            <a:pPr>
              <a:buClr>
                <a:srgbClr val="E97726"/>
              </a:buClr>
            </a:pPr>
            <a:endParaRPr lang="en-US" altLang="en-US" sz="2000" b="1" dirty="0">
              <a:solidFill>
                <a:srgbClr val="E97726"/>
              </a:solidFill>
              <a:latin typeface="Trade Gothic LT Std"/>
              <a:ea typeface="ＭＳ Ｐゴシック" panose="020B0600070205080204" pitchFamily="34" charset="-128"/>
            </a:endParaRPr>
          </a:p>
          <a:p>
            <a:pPr marL="342900" indent="-342900">
              <a:buClr>
                <a:srgbClr val="E97726"/>
              </a:buClr>
              <a:buFont typeface="Wingdings" panose="05000000000000000000" pitchFamily="2" charset="2"/>
              <a:buChar char="q"/>
            </a:pPr>
            <a:r>
              <a:rPr lang="en-US" altLang="en-US" sz="2000" b="1" dirty="0">
                <a:solidFill>
                  <a:srgbClr val="E97726"/>
                </a:solidFill>
                <a:latin typeface="Trade Gothic LT Std"/>
                <a:ea typeface="ＭＳ Ｐゴシック" panose="020B0600070205080204" pitchFamily="34" charset="-128"/>
              </a:rPr>
              <a:t>Complete housing application: </a:t>
            </a:r>
            <a:r>
              <a:rPr lang="en-US" altLang="en-US" sz="2000" dirty="0">
                <a:latin typeface="Trade Gothic LT Std"/>
                <a:ea typeface="ＭＳ Ｐゴシック" panose="020B0600070205080204" pitchFamily="34" charset="-128"/>
              </a:rPr>
              <a:t>Once admitted, apply for housing!</a:t>
            </a:r>
          </a:p>
          <a:p>
            <a:pPr>
              <a:buClr>
                <a:srgbClr val="E97726"/>
              </a:buClr>
            </a:pPr>
            <a:endParaRPr lang="en-US" altLang="en-US" sz="2000" dirty="0">
              <a:latin typeface="Trade Gothic LT Std"/>
              <a:ea typeface="ＭＳ Ｐゴシック" panose="020B0600070205080204" pitchFamily="34" charset="-128"/>
            </a:endParaRPr>
          </a:p>
          <a:p>
            <a:pPr marL="342900" indent="-342900">
              <a:buClr>
                <a:srgbClr val="E97726"/>
              </a:buClr>
              <a:buFont typeface="Wingdings" panose="05000000000000000000" pitchFamily="2" charset="2"/>
              <a:buChar char="q"/>
            </a:pPr>
            <a:r>
              <a:rPr lang="en-US" altLang="en-US" sz="2000" b="1" dirty="0">
                <a:solidFill>
                  <a:srgbClr val="E97726"/>
                </a:solidFill>
                <a:latin typeface="Trade Gothic LT Std"/>
                <a:ea typeface="ＭＳ Ｐゴシック" panose="020B0600070205080204" pitchFamily="34" charset="-128"/>
              </a:rPr>
              <a:t>Scholarships: </a:t>
            </a:r>
            <a:r>
              <a:rPr lang="en-US" altLang="en-US" sz="2000" dirty="0">
                <a:latin typeface="Trade Gothic LT Std"/>
                <a:ea typeface="ＭＳ Ｐゴシック" panose="020B0600070205080204" pitchFamily="34" charset="-128"/>
              </a:rPr>
              <a:t>Fill out the questionnaire and apply for scholarships through Scholarship Universe.</a:t>
            </a:r>
          </a:p>
          <a:p>
            <a:pPr marL="342900" indent="-342900">
              <a:buClr>
                <a:srgbClr val="E97726"/>
              </a:buClr>
              <a:buFont typeface="Wingdings" panose="05000000000000000000" pitchFamily="2" charset="2"/>
              <a:buChar char="q"/>
            </a:pPr>
            <a:endParaRPr lang="en-US" altLang="en-US" sz="2000" dirty="0">
              <a:latin typeface="Trade Gothic LT Std"/>
              <a:ea typeface="ＭＳ Ｐゴシック" panose="020B0600070205080204" pitchFamily="34" charset="-128"/>
            </a:endParaRPr>
          </a:p>
          <a:p>
            <a:pPr marL="342900" indent="-342900">
              <a:buClr>
                <a:srgbClr val="E97726"/>
              </a:buClr>
              <a:buFont typeface="Wingdings" panose="05000000000000000000" pitchFamily="2" charset="2"/>
              <a:buChar char="q"/>
            </a:pPr>
            <a:endParaRPr lang="en-US" altLang="en-US" sz="2000" dirty="0">
              <a:latin typeface="Trade Gothic LT Std"/>
              <a:ea typeface="ＭＳ Ｐゴシック" panose="020B0600070205080204" pitchFamily="34" charset="-128"/>
            </a:endParaRPr>
          </a:p>
        </p:txBody>
      </p:sp>
    </p:spTree>
    <p:extLst>
      <p:ext uri="{BB962C8B-B14F-4D97-AF65-F5344CB8AC3E}">
        <p14:creationId xmlns:p14="http://schemas.microsoft.com/office/powerpoint/2010/main" val="165972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C146E-EFBB-3648-8805-E2CE90410A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E044D94-C57E-294F-8A89-7DF2FA9C204D}"/>
              </a:ext>
            </a:extLst>
          </p:cNvPr>
          <p:cNvSpPr txBox="1"/>
          <p:nvPr/>
        </p:nvSpPr>
        <p:spPr>
          <a:xfrm>
            <a:off x="2153446" y="716697"/>
            <a:ext cx="9436573" cy="830997"/>
          </a:xfrm>
          <a:prstGeom prst="rect">
            <a:avLst/>
          </a:prstGeom>
          <a:noFill/>
        </p:spPr>
        <p:txBody>
          <a:bodyPr wrap="square" rtlCol="0">
            <a:spAutoFit/>
          </a:bodyPr>
          <a:lstStyle/>
          <a:p>
            <a:r>
              <a:rPr lang="en-US" sz="4800" b="1" dirty="0">
                <a:latin typeface="Trade Gothic LT Std" pitchFamily="2" charset="0"/>
              </a:rPr>
              <a:t>Ways to Connect to Admissions</a:t>
            </a:r>
          </a:p>
        </p:txBody>
      </p:sp>
      <p:pic>
        <p:nvPicPr>
          <p:cNvPr id="8" name="Picture 7">
            <a:extLst>
              <a:ext uri="{FF2B5EF4-FFF2-40B4-BE49-F238E27FC236}">
                <a16:creationId xmlns:a16="http://schemas.microsoft.com/office/drawing/2014/main" id="{0726D7BE-1894-FD48-82CE-E4C9334AD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631" y="1778603"/>
            <a:ext cx="2112569" cy="2965611"/>
          </a:xfrm>
          <a:prstGeom prst="rect">
            <a:avLst/>
          </a:prstGeom>
        </p:spPr>
      </p:pic>
      <p:sp>
        <p:nvSpPr>
          <p:cNvPr id="10" name="TextBox 9">
            <a:extLst>
              <a:ext uri="{FF2B5EF4-FFF2-40B4-BE49-F238E27FC236}">
                <a16:creationId xmlns:a16="http://schemas.microsoft.com/office/drawing/2014/main" id="{10F8D161-E288-A14D-A10C-3B17764B3F2A}"/>
              </a:ext>
            </a:extLst>
          </p:cNvPr>
          <p:cNvSpPr txBox="1"/>
          <p:nvPr/>
        </p:nvSpPr>
        <p:spPr>
          <a:xfrm>
            <a:off x="2755427" y="5181630"/>
            <a:ext cx="9436573" cy="830997"/>
          </a:xfrm>
          <a:prstGeom prst="rect">
            <a:avLst/>
          </a:prstGeom>
          <a:noFill/>
        </p:spPr>
        <p:txBody>
          <a:bodyPr wrap="square" rtlCol="0">
            <a:spAutoFit/>
          </a:bodyPr>
          <a:lstStyle/>
          <a:p>
            <a:pPr algn="ctr"/>
            <a:r>
              <a:rPr lang="en-US" sz="2400" b="1" dirty="0">
                <a:solidFill>
                  <a:srgbClr val="E97726"/>
                </a:solidFill>
                <a:latin typeface="Trade Gothic LT Std" pitchFamily="2" charset="0"/>
              </a:rPr>
              <a:t>Direct Link: </a:t>
            </a:r>
            <a:r>
              <a:rPr lang="en-US" sz="2400" dirty="0" err="1">
                <a:solidFill>
                  <a:srgbClr val="E97726"/>
                </a:solidFill>
                <a:latin typeface="Trade Gothic LT Std" pitchFamily="2" charset="0"/>
              </a:rPr>
              <a:t>www.govst.edu</a:t>
            </a:r>
            <a:r>
              <a:rPr lang="en-US" sz="2400" dirty="0">
                <a:solidFill>
                  <a:srgbClr val="E97726"/>
                </a:solidFill>
                <a:latin typeface="Trade Gothic LT Std" pitchFamily="2" charset="0"/>
              </a:rPr>
              <a:t>/admissions/</a:t>
            </a:r>
          </a:p>
          <a:p>
            <a:pPr algn="ctr"/>
            <a:r>
              <a:rPr lang="en-US" sz="2400" b="1" dirty="0">
                <a:solidFill>
                  <a:srgbClr val="E97726"/>
                </a:solidFill>
                <a:latin typeface="Trade Gothic LT Std" pitchFamily="2" charset="0"/>
              </a:rPr>
              <a:t>Spanish Language Virtual Appointments Available</a:t>
            </a:r>
          </a:p>
        </p:txBody>
      </p:sp>
      <p:sp>
        <p:nvSpPr>
          <p:cNvPr id="2" name="TextBox 1"/>
          <p:cNvSpPr txBox="1"/>
          <p:nvPr/>
        </p:nvSpPr>
        <p:spPr>
          <a:xfrm>
            <a:off x="5971861" y="1676370"/>
            <a:ext cx="2358408" cy="3046988"/>
          </a:xfrm>
          <a:prstGeom prst="rect">
            <a:avLst/>
          </a:prstGeom>
          <a:noFill/>
        </p:spPr>
        <p:txBody>
          <a:bodyPr wrap="square" rtlCol="0">
            <a:spAutoFit/>
          </a:bodyPr>
          <a:lstStyle/>
          <a:p>
            <a:r>
              <a:rPr lang="en-US" sz="2400" b="1" dirty="0">
                <a:solidFill>
                  <a:srgbClr val="E97726"/>
                </a:solidFill>
                <a:latin typeface="Trade Gothic LT Std" pitchFamily="2" charset="0"/>
              </a:rPr>
              <a:t>Lise’ Schneider:     </a:t>
            </a:r>
          </a:p>
          <a:p>
            <a:r>
              <a:rPr lang="en-US" dirty="0">
                <a:hlinkClick r:id="rId4"/>
              </a:rPr>
              <a:t>lschneider@govst.edu</a:t>
            </a:r>
            <a:endParaRPr lang="en-US" dirty="0"/>
          </a:p>
          <a:p>
            <a:r>
              <a:rPr lang="en-US" dirty="0"/>
              <a:t>708-534-7059</a:t>
            </a:r>
          </a:p>
          <a:p>
            <a:endParaRPr lang="en-US" dirty="0"/>
          </a:p>
          <a:p>
            <a:r>
              <a:rPr lang="en-US" sz="2400" b="1" dirty="0">
                <a:solidFill>
                  <a:srgbClr val="E97726"/>
                </a:solidFill>
                <a:latin typeface="Trade Gothic LT Std" pitchFamily="2" charset="0"/>
              </a:rPr>
              <a:t>Craig Berry: </a:t>
            </a:r>
          </a:p>
          <a:p>
            <a:r>
              <a:rPr lang="en-US" dirty="0">
                <a:hlinkClick r:id="rId5"/>
              </a:rPr>
              <a:t>cberry@govst.edu</a:t>
            </a:r>
            <a:endParaRPr lang="en-US" dirty="0"/>
          </a:p>
          <a:p>
            <a:r>
              <a:rPr lang="en-US" dirty="0"/>
              <a:t>708-534-4492</a:t>
            </a:r>
          </a:p>
          <a:p>
            <a:endParaRPr lang="en-US" dirty="0"/>
          </a:p>
          <a:p>
            <a:endParaRPr lang="en-US" dirty="0"/>
          </a:p>
          <a:p>
            <a:endParaRPr lang="en-US" dirty="0"/>
          </a:p>
        </p:txBody>
      </p:sp>
      <p:sp>
        <p:nvSpPr>
          <p:cNvPr id="6" name="TextBox 5">
            <a:extLst>
              <a:ext uri="{FF2B5EF4-FFF2-40B4-BE49-F238E27FC236}">
                <a16:creationId xmlns:a16="http://schemas.microsoft.com/office/drawing/2014/main" id="{0381025F-18AD-62A4-8308-55B113843D31}"/>
              </a:ext>
            </a:extLst>
          </p:cNvPr>
          <p:cNvSpPr txBox="1"/>
          <p:nvPr/>
        </p:nvSpPr>
        <p:spPr>
          <a:xfrm>
            <a:off x="8669621" y="1642951"/>
            <a:ext cx="2269309" cy="2215991"/>
          </a:xfrm>
          <a:prstGeom prst="rect">
            <a:avLst/>
          </a:prstGeom>
          <a:noFill/>
        </p:spPr>
        <p:txBody>
          <a:bodyPr wrap="square">
            <a:spAutoFit/>
          </a:bodyPr>
          <a:lstStyle/>
          <a:p>
            <a:r>
              <a:rPr lang="en-US" sz="2400" b="1" dirty="0">
                <a:solidFill>
                  <a:srgbClr val="E97726"/>
                </a:solidFill>
                <a:latin typeface="Trade Gothic LT Std" pitchFamily="2" charset="0"/>
              </a:rPr>
              <a:t>Tomice O’Brien</a:t>
            </a:r>
          </a:p>
          <a:p>
            <a:r>
              <a:rPr lang="en-US" dirty="0">
                <a:hlinkClick r:id="rId6"/>
              </a:rPr>
              <a:t>tobrien2@govst.edu</a:t>
            </a:r>
            <a:endParaRPr lang="en-US" dirty="0"/>
          </a:p>
          <a:p>
            <a:r>
              <a:rPr lang="en-US" dirty="0"/>
              <a:t>708-235-7170</a:t>
            </a:r>
          </a:p>
          <a:p>
            <a:endParaRPr lang="en-US" dirty="0"/>
          </a:p>
          <a:p>
            <a:r>
              <a:rPr lang="en-US" sz="2400" b="1" dirty="0">
                <a:solidFill>
                  <a:srgbClr val="E97726"/>
                </a:solidFill>
                <a:latin typeface="Trade Gothic LT Std" pitchFamily="2" charset="0"/>
              </a:rPr>
              <a:t>Bailie Antwiler:</a:t>
            </a:r>
          </a:p>
          <a:p>
            <a:r>
              <a:rPr lang="en-US" dirty="0">
                <a:hlinkClick r:id="rId7"/>
              </a:rPr>
              <a:t>bantwiler@govst.edu</a:t>
            </a:r>
            <a:endParaRPr lang="en-US" dirty="0"/>
          </a:p>
          <a:p>
            <a:r>
              <a:rPr lang="en-US" dirty="0"/>
              <a:t>708-235-6841</a:t>
            </a:r>
          </a:p>
        </p:txBody>
      </p:sp>
    </p:spTree>
    <p:extLst>
      <p:ext uri="{BB962C8B-B14F-4D97-AF65-F5344CB8AC3E}">
        <p14:creationId xmlns:p14="http://schemas.microsoft.com/office/powerpoint/2010/main" val="222454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CE1CD-A18A-45D3-FC78-9A222677900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5756D68-F921-A2A1-17EC-19CC62227ECF}"/>
              </a:ext>
            </a:extLst>
          </p:cNvPr>
          <p:cNvSpPr txBox="1"/>
          <p:nvPr/>
        </p:nvSpPr>
        <p:spPr>
          <a:xfrm>
            <a:off x="2929812" y="348040"/>
            <a:ext cx="7595119" cy="1846659"/>
          </a:xfrm>
          <a:prstGeom prst="rect">
            <a:avLst/>
          </a:prstGeom>
          <a:noFill/>
        </p:spPr>
        <p:txBody>
          <a:bodyPr wrap="square" rtlCol="0">
            <a:spAutoFit/>
          </a:bodyPr>
          <a:lstStyle/>
          <a:p>
            <a:pPr algn="ctr"/>
            <a:r>
              <a:rPr lang="en-US" sz="6600" b="1" dirty="0">
                <a:solidFill>
                  <a:srgbClr val="E97726"/>
                </a:solidFill>
                <a:latin typeface="Trade Gothic LT Std" pitchFamily="2" charset="0"/>
              </a:rPr>
              <a:t>Questions?</a:t>
            </a:r>
            <a:endParaRPr lang="en-US" sz="6600" dirty="0">
              <a:solidFill>
                <a:srgbClr val="E97726"/>
              </a:solidFill>
              <a:latin typeface="Trade Gothic LT Std" pitchFamily="2" charset="0"/>
            </a:endParaRPr>
          </a:p>
          <a:p>
            <a:pPr algn="ctr"/>
            <a:endParaRPr lang="en-US" sz="4800" b="1" dirty="0">
              <a:solidFill>
                <a:srgbClr val="E97726"/>
              </a:solidFill>
              <a:latin typeface="Trade Gothic LT Std" pitchFamily="2" charset="0"/>
            </a:endParaRPr>
          </a:p>
        </p:txBody>
      </p:sp>
      <p:pic>
        <p:nvPicPr>
          <p:cNvPr id="4" name="Picture 1">
            <a:extLst>
              <a:ext uri="{FF2B5EF4-FFF2-40B4-BE49-F238E27FC236}">
                <a16:creationId xmlns:a16="http://schemas.microsoft.com/office/drawing/2014/main" id="{27B17A0A-146E-C556-04F4-C2B43410F5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8890" y="1815063"/>
            <a:ext cx="5181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42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D0AAF-2ED2-D34D-B046-E1F99F717E37}"/>
              </a:ext>
            </a:extLst>
          </p:cNvPr>
          <p:cNvPicPr>
            <a:picLocks noChangeAspect="1"/>
          </p:cNvPicPr>
          <p:nvPr/>
        </p:nvPicPr>
        <p:blipFill>
          <a:blip r:embed="rId2"/>
          <a:stretch>
            <a:fillRect/>
          </a:stretch>
        </p:blipFill>
        <p:spPr>
          <a:xfrm>
            <a:off x="0" y="16336"/>
            <a:ext cx="12192000" cy="6858000"/>
          </a:xfrm>
          <a:prstGeom prst="rect">
            <a:avLst/>
          </a:prstGeom>
        </p:spPr>
      </p:pic>
      <p:sp>
        <p:nvSpPr>
          <p:cNvPr id="4" name="TextBox 3">
            <a:extLst>
              <a:ext uri="{FF2B5EF4-FFF2-40B4-BE49-F238E27FC236}">
                <a16:creationId xmlns:a16="http://schemas.microsoft.com/office/drawing/2014/main" id="{B2F8D911-5727-5B4A-93E2-D36635697A23}"/>
              </a:ext>
            </a:extLst>
          </p:cNvPr>
          <p:cNvSpPr txBox="1"/>
          <p:nvPr/>
        </p:nvSpPr>
        <p:spPr>
          <a:xfrm>
            <a:off x="2455618" y="703559"/>
            <a:ext cx="9436573" cy="1015663"/>
          </a:xfrm>
          <a:prstGeom prst="rect">
            <a:avLst/>
          </a:prstGeom>
          <a:noFill/>
        </p:spPr>
        <p:txBody>
          <a:bodyPr wrap="square" lIns="91440" tIns="45720" rIns="91440" bIns="45720" rtlCol="0" anchor="t">
            <a:spAutoFit/>
          </a:bodyPr>
          <a:lstStyle/>
          <a:p>
            <a:r>
              <a:rPr lang="en-US" sz="6000" b="1" dirty="0">
                <a:solidFill>
                  <a:srgbClr val="E97726"/>
                </a:solidFill>
                <a:latin typeface="Trade Gothic LT Std"/>
              </a:rPr>
              <a:t>GovState </a:t>
            </a:r>
            <a:r>
              <a:rPr lang="en-US" sz="6000" b="1" dirty="0">
                <a:latin typeface="Trade Gothic LT Std"/>
              </a:rPr>
              <a:t>Quick Facts</a:t>
            </a:r>
            <a:endParaRPr lang="en-US" sz="6000" b="1" dirty="0">
              <a:latin typeface="Trade Gothic LT Std" pitchFamily="2" charset="0"/>
            </a:endParaRPr>
          </a:p>
        </p:txBody>
      </p:sp>
      <p:sp>
        <p:nvSpPr>
          <p:cNvPr id="5" name="TextBox 4">
            <a:extLst>
              <a:ext uri="{FF2B5EF4-FFF2-40B4-BE49-F238E27FC236}">
                <a16:creationId xmlns:a16="http://schemas.microsoft.com/office/drawing/2014/main" id="{A0D27047-51A3-BC43-B3D2-7D7F085F34E8}"/>
              </a:ext>
            </a:extLst>
          </p:cNvPr>
          <p:cNvSpPr txBox="1"/>
          <p:nvPr/>
        </p:nvSpPr>
        <p:spPr>
          <a:xfrm>
            <a:off x="2343701" y="1882289"/>
            <a:ext cx="10055037" cy="4154984"/>
          </a:xfrm>
          <a:prstGeom prst="rect">
            <a:avLst/>
          </a:prstGeom>
          <a:noFill/>
        </p:spPr>
        <p:txBody>
          <a:bodyPr wrap="square" lIns="91440" tIns="45720" rIns="91440" bIns="45720" rtlCol="0" anchor="t">
            <a:spAutoFit/>
          </a:bodyPr>
          <a:lstStyle/>
          <a:p>
            <a:r>
              <a:rPr lang="en-US" sz="2400" dirty="0">
                <a:latin typeface="Trade Gothic LT Std"/>
              </a:rPr>
              <a:t>- Founded in </a:t>
            </a:r>
            <a:r>
              <a:rPr lang="en-US" sz="2400" b="1" dirty="0">
                <a:solidFill>
                  <a:srgbClr val="E97726"/>
                </a:solidFill>
                <a:latin typeface="Trade Gothic LT Std"/>
              </a:rPr>
              <a:t>1969</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4,427</a:t>
            </a:r>
            <a:r>
              <a:rPr lang="en-US" sz="2400" dirty="0">
                <a:latin typeface="Trade Gothic LT Std"/>
              </a:rPr>
              <a:t> Students Enrolled</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12:1</a:t>
            </a:r>
            <a:r>
              <a:rPr lang="en-US" sz="2400" dirty="0">
                <a:latin typeface="Trade Gothic LT Std"/>
              </a:rPr>
              <a:t> Student-Faculty Ratio</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49,000</a:t>
            </a:r>
            <a:r>
              <a:rPr lang="en-US" sz="2400" dirty="0">
                <a:latin typeface="Trade Gothic LT Std"/>
              </a:rPr>
              <a:t> alumni</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42.6%</a:t>
            </a:r>
            <a:r>
              <a:rPr lang="en-US" sz="2400" dirty="0">
                <a:latin typeface="Trade Gothic LT Std"/>
              </a:rPr>
              <a:t> </a:t>
            </a:r>
            <a:r>
              <a:rPr lang="en-US" sz="2200" dirty="0">
                <a:latin typeface="Trade Gothic LT Std"/>
              </a:rPr>
              <a:t>of Undergraduates are First Generation College Students</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24</a:t>
            </a:r>
            <a:r>
              <a:rPr lang="en-US" sz="2400" dirty="0">
                <a:latin typeface="Trade Gothic LT Std"/>
              </a:rPr>
              <a:t> countries represented in our student body </a:t>
            </a:r>
            <a:endParaRPr lang="en-US" sz="2400" dirty="0">
              <a:latin typeface="Trade Gothic LT Std" pitchFamily="2" charset="0"/>
            </a:endParaRPr>
          </a:p>
        </p:txBody>
      </p:sp>
      <p:pic>
        <p:nvPicPr>
          <p:cNvPr id="1026" name="Picture 2" descr="State Universities in Illinois - IACAC">
            <a:extLst>
              <a:ext uri="{FF2B5EF4-FFF2-40B4-BE49-F238E27FC236}">
                <a16:creationId xmlns:a16="http://schemas.microsoft.com/office/drawing/2014/main" id="{BA9E3767-F031-7362-44FC-E4AA397AA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333" y="1639329"/>
            <a:ext cx="2203858" cy="285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81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3D0AAF-2ED2-D34D-B046-E1F99F717E3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E044D94-C57E-294F-8A89-7DF2FA9C204D}"/>
              </a:ext>
            </a:extLst>
          </p:cNvPr>
          <p:cNvSpPr txBox="1"/>
          <p:nvPr/>
        </p:nvSpPr>
        <p:spPr>
          <a:xfrm>
            <a:off x="2665825" y="637869"/>
            <a:ext cx="8963608" cy="769441"/>
          </a:xfrm>
          <a:prstGeom prst="rect">
            <a:avLst/>
          </a:prstGeom>
          <a:noFill/>
        </p:spPr>
        <p:txBody>
          <a:bodyPr wrap="square" lIns="91440" tIns="45720" rIns="91440" bIns="45720" rtlCol="0" anchor="t">
            <a:spAutoFit/>
          </a:bodyPr>
          <a:lstStyle/>
          <a:p>
            <a:r>
              <a:rPr lang="en-US" sz="4400" b="1" dirty="0">
                <a:latin typeface="Trade Gothic LT Std"/>
              </a:rPr>
              <a:t>Find the right program for </a:t>
            </a:r>
            <a:r>
              <a:rPr lang="en-US" sz="4400" b="1" dirty="0">
                <a:solidFill>
                  <a:srgbClr val="E97726"/>
                </a:solidFill>
                <a:latin typeface="Trade Gothic LT Std"/>
              </a:rPr>
              <a:t>YOU</a:t>
            </a:r>
            <a:r>
              <a:rPr lang="en-US" sz="4400" b="1" dirty="0">
                <a:latin typeface="Trade Gothic LT Std"/>
              </a:rPr>
              <a:t>!</a:t>
            </a:r>
          </a:p>
        </p:txBody>
      </p:sp>
      <p:sp>
        <p:nvSpPr>
          <p:cNvPr id="5" name="TextBox 4">
            <a:extLst>
              <a:ext uri="{FF2B5EF4-FFF2-40B4-BE49-F238E27FC236}">
                <a16:creationId xmlns:a16="http://schemas.microsoft.com/office/drawing/2014/main" id="{4D464284-F5D8-BB44-A445-F13CCC426218}"/>
              </a:ext>
            </a:extLst>
          </p:cNvPr>
          <p:cNvSpPr txBox="1"/>
          <p:nvPr/>
        </p:nvSpPr>
        <p:spPr>
          <a:xfrm>
            <a:off x="4033790" y="1498870"/>
            <a:ext cx="6829357" cy="4893647"/>
          </a:xfrm>
          <a:prstGeom prst="rect">
            <a:avLst/>
          </a:prstGeom>
          <a:noFill/>
        </p:spPr>
        <p:txBody>
          <a:bodyPr wrap="square" lIns="91440" tIns="45720" rIns="91440" bIns="45720" rtlCol="0" anchor="t">
            <a:spAutoFit/>
          </a:bodyPr>
          <a:lstStyle/>
          <a:p>
            <a:pPr algn="ctr"/>
            <a:r>
              <a:rPr lang="en-US" sz="2800" b="1" dirty="0">
                <a:solidFill>
                  <a:srgbClr val="E97726"/>
                </a:solidFill>
                <a:latin typeface="Trade Gothic LT Std"/>
              </a:rPr>
              <a:t>College of Arts and Sciences</a:t>
            </a:r>
            <a:endParaRPr lang="en-US" sz="2800" dirty="0">
              <a:solidFill>
                <a:srgbClr val="000000"/>
              </a:solidFill>
              <a:latin typeface="Calibri" panose="020F0502020204030204"/>
              <a:cs typeface="Calibri" panose="020F0502020204030204"/>
            </a:endParaRPr>
          </a:p>
          <a:p>
            <a:pPr algn="ctr"/>
            <a:r>
              <a:rPr lang="en-US" sz="2400" dirty="0">
                <a:latin typeface="Trade Gothic LT Std"/>
              </a:rPr>
              <a:t>16 programs, 23 minors</a:t>
            </a:r>
            <a:endParaRPr lang="en-US" dirty="0">
              <a:latin typeface="Calibri" panose="020F0502020204030204"/>
              <a:cs typeface="Calibri" panose="020F0502020204030204"/>
            </a:endParaRPr>
          </a:p>
          <a:p>
            <a:pPr algn="ctr"/>
            <a:endParaRPr lang="en-US" sz="2400" b="1" dirty="0">
              <a:solidFill>
                <a:srgbClr val="E97726"/>
              </a:solidFill>
              <a:latin typeface="Trade Gothic LT Std"/>
            </a:endParaRPr>
          </a:p>
          <a:p>
            <a:pPr algn="ctr"/>
            <a:r>
              <a:rPr lang="en-US" sz="2800" b="1" dirty="0">
                <a:solidFill>
                  <a:srgbClr val="E97726"/>
                </a:solidFill>
                <a:latin typeface="Trade Gothic LT Std"/>
              </a:rPr>
              <a:t>College of Education and Human Development</a:t>
            </a:r>
            <a:endParaRPr lang="en-US" sz="2800" b="1" dirty="0">
              <a:solidFill>
                <a:srgbClr val="E97726"/>
              </a:solidFill>
              <a:latin typeface="Trade Gothic LT Std" pitchFamily="2" charset="0"/>
            </a:endParaRPr>
          </a:p>
          <a:p>
            <a:pPr algn="ctr"/>
            <a:r>
              <a:rPr lang="en-US" sz="2400" dirty="0">
                <a:latin typeface="Trade Gothic LT Std"/>
              </a:rPr>
              <a:t>3 programs, 3 minors </a:t>
            </a:r>
            <a:endParaRPr lang="en-US" sz="2400" dirty="0">
              <a:latin typeface="Trade Gothic LT Std" pitchFamily="2" charset="0"/>
            </a:endParaRPr>
          </a:p>
          <a:p>
            <a:pPr algn="ctr"/>
            <a:endParaRPr lang="en-US" sz="2400" dirty="0">
              <a:latin typeface="Trade Gothic LT Std" pitchFamily="2" charset="0"/>
            </a:endParaRPr>
          </a:p>
          <a:p>
            <a:pPr algn="ctr"/>
            <a:r>
              <a:rPr lang="en-US" sz="2800" b="1" dirty="0">
                <a:solidFill>
                  <a:srgbClr val="E97726"/>
                </a:solidFill>
                <a:latin typeface="Trade Gothic LT Std"/>
              </a:rPr>
              <a:t>College of Business</a:t>
            </a:r>
            <a:r>
              <a:rPr lang="en-US" sz="2400" b="1" dirty="0">
                <a:solidFill>
                  <a:srgbClr val="E97726"/>
                </a:solidFill>
                <a:latin typeface="Trade Gothic LT Std"/>
              </a:rPr>
              <a:t> </a:t>
            </a:r>
            <a:endParaRPr lang="en-US" sz="2400" b="1" dirty="0">
              <a:solidFill>
                <a:srgbClr val="E97726"/>
              </a:solidFill>
              <a:latin typeface="Trade Gothic LT Std" pitchFamily="2" charset="0"/>
            </a:endParaRPr>
          </a:p>
          <a:p>
            <a:pPr algn="ctr"/>
            <a:r>
              <a:rPr lang="en-US" sz="2400" dirty="0">
                <a:latin typeface="Trade Gothic LT Std"/>
              </a:rPr>
              <a:t>5 programs, 8 minors </a:t>
            </a:r>
            <a:endParaRPr lang="en-US" sz="2400" dirty="0">
              <a:latin typeface="Trade Gothic LT Std" pitchFamily="2" charset="0"/>
            </a:endParaRPr>
          </a:p>
          <a:p>
            <a:pPr algn="ctr"/>
            <a:endParaRPr lang="en-US" sz="2800" b="1" dirty="0">
              <a:solidFill>
                <a:srgbClr val="E97726"/>
              </a:solidFill>
              <a:latin typeface="Trade Gothic LT Std"/>
            </a:endParaRPr>
          </a:p>
          <a:p>
            <a:pPr algn="ctr"/>
            <a:r>
              <a:rPr lang="en-US" sz="2800" b="1" dirty="0">
                <a:solidFill>
                  <a:srgbClr val="E97726"/>
                </a:solidFill>
                <a:latin typeface="Trade Gothic LT Std"/>
              </a:rPr>
              <a:t>College of Health and Human Services</a:t>
            </a:r>
            <a:endParaRPr lang="en-US" sz="2800" dirty="0">
              <a:solidFill>
                <a:srgbClr val="000000"/>
              </a:solidFill>
              <a:latin typeface="Trade Gothic LT Std" pitchFamily="2" charset="0"/>
            </a:endParaRPr>
          </a:p>
          <a:p>
            <a:pPr algn="ctr"/>
            <a:r>
              <a:rPr lang="en-US" sz="2400" dirty="0">
                <a:latin typeface="Trade Gothic LT Std"/>
              </a:rPr>
              <a:t>7 programs, 2 minors </a:t>
            </a:r>
            <a:endParaRPr lang="en-US" sz="2400" dirty="0">
              <a:latin typeface="Trade Gothic LT Std" pitchFamily="2" charset="0"/>
            </a:endParaRPr>
          </a:p>
        </p:txBody>
      </p:sp>
    </p:spTree>
    <p:extLst>
      <p:ext uri="{BB962C8B-B14F-4D97-AF65-F5344CB8AC3E}">
        <p14:creationId xmlns:p14="http://schemas.microsoft.com/office/powerpoint/2010/main" val="85485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EEDE-68D3-33E4-5039-E35BF310004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5A0BDC-05F0-72A0-66CA-AC1BCFCDBD0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18FF93C-1466-2B44-160C-F39091C87686}"/>
              </a:ext>
            </a:extLst>
          </p:cNvPr>
          <p:cNvPicPr>
            <a:picLocks noChangeAspect="1"/>
          </p:cNvPicPr>
          <p:nvPr/>
        </p:nvPicPr>
        <p:blipFill>
          <a:blip r:embed="rId2"/>
          <a:stretch>
            <a:fillRect/>
          </a:stretch>
        </p:blipFill>
        <p:spPr>
          <a:xfrm>
            <a:off x="0" y="16336"/>
            <a:ext cx="12192000" cy="6858000"/>
          </a:xfrm>
          <a:prstGeom prst="rect">
            <a:avLst/>
          </a:prstGeom>
        </p:spPr>
      </p:pic>
      <p:sp>
        <p:nvSpPr>
          <p:cNvPr id="5" name="TextBox 4">
            <a:extLst>
              <a:ext uri="{FF2B5EF4-FFF2-40B4-BE49-F238E27FC236}">
                <a16:creationId xmlns:a16="http://schemas.microsoft.com/office/drawing/2014/main" id="{7103C4DB-D0D6-5C75-9A68-CA80E20F9D17}"/>
              </a:ext>
            </a:extLst>
          </p:cNvPr>
          <p:cNvSpPr txBox="1"/>
          <p:nvPr/>
        </p:nvSpPr>
        <p:spPr>
          <a:xfrm>
            <a:off x="3485626" y="2263924"/>
            <a:ext cx="8221211" cy="3323987"/>
          </a:xfrm>
          <a:prstGeom prst="rect">
            <a:avLst/>
          </a:prstGeom>
          <a:noFill/>
        </p:spPr>
        <p:txBody>
          <a:bodyPr wrap="square" rtlCol="0">
            <a:spAutoFit/>
          </a:bodyPr>
          <a:lstStyle/>
          <a:p>
            <a:pPr marL="285750" indent="-285750">
              <a:buFont typeface="Arial" panose="020B0604020202020204" pitchFamily="34" charset="0"/>
              <a:buChar char="•"/>
            </a:pPr>
            <a:r>
              <a:rPr lang="en-US" sz="3200" dirty="0"/>
              <a:t>Complete the application online at </a:t>
            </a:r>
            <a:r>
              <a:rPr lang="en-US" sz="3200" b="1" dirty="0">
                <a:solidFill>
                  <a:schemeClr val="accent2"/>
                </a:solidFill>
              </a:rPr>
              <a:t>apply.govst.edu/apply</a:t>
            </a:r>
          </a:p>
          <a:p>
            <a:pPr marL="285750" indent="-285750">
              <a:buFont typeface="Arial" panose="020B0604020202020204" pitchFamily="34" charset="0"/>
              <a:buChar char="•"/>
            </a:pPr>
            <a:r>
              <a:rPr lang="en-US" sz="3200" dirty="0"/>
              <a:t>Submitting the application is FREE</a:t>
            </a:r>
          </a:p>
          <a:p>
            <a:pPr marL="285750" indent="-285750">
              <a:buFont typeface="Arial" panose="020B0604020202020204" pitchFamily="34" charset="0"/>
              <a:buChar char="•"/>
            </a:pPr>
            <a:r>
              <a:rPr lang="en-US" sz="3200" dirty="0"/>
              <a:t>It is not binding; if you which to choose another school, you can.</a:t>
            </a:r>
          </a:p>
          <a:p>
            <a:pPr marL="285750" indent="-285750">
              <a:buFont typeface="Arial" panose="020B0604020202020204" pitchFamily="34" charset="0"/>
              <a:buChar char="•"/>
            </a:pPr>
            <a:r>
              <a:rPr lang="en-US" sz="3200" dirty="0"/>
              <a:t>You can receive a decision sooner than later</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5A61FE2D-1AA8-2E7A-DE03-5F08E59B1651}"/>
              </a:ext>
            </a:extLst>
          </p:cNvPr>
          <p:cNvSpPr txBox="1"/>
          <p:nvPr/>
        </p:nvSpPr>
        <p:spPr>
          <a:xfrm>
            <a:off x="2503504" y="568623"/>
            <a:ext cx="8780014" cy="1446550"/>
          </a:xfrm>
          <a:prstGeom prst="rect">
            <a:avLst/>
          </a:prstGeom>
          <a:noFill/>
        </p:spPr>
        <p:txBody>
          <a:bodyPr wrap="square" rtlCol="0">
            <a:spAutoFit/>
          </a:bodyPr>
          <a:lstStyle/>
          <a:p>
            <a:pPr algn="ctr"/>
            <a:r>
              <a:rPr lang="en-US" sz="4400" b="1" dirty="0">
                <a:latin typeface="Trade Gothic LT Std"/>
              </a:rPr>
              <a:t>WHY should you submit your application?</a:t>
            </a:r>
          </a:p>
        </p:txBody>
      </p:sp>
    </p:spTree>
    <p:extLst>
      <p:ext uri="{BB962C8B-B14F-4D97-AF65-F5344CB8AC3E}">
        <p14:creationId xmlns:p14="http://schemas.microsoft.com/office/powerpoint/2010/main" val="269161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ADA5-D867-C818-D46A-244085FFAD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160EB0-2F64-0933-DBE6-F0937D68045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6911DDD-BDFB-9D85-6E22-D593F036AC8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ACE4D89-5463-3D33-777A-555CD976ACEC}"/>
              </a:ext>
            </a:extLst>
          </p:cNvPr>
          <p:cNvSpPr txBox="1"/>
          <p:nvPr/>
        </p:nvSpPr>
        <p:spPr>
          <a:xfrm>
            <a:off x="3112316" y="511728"/>
            <a:ext cx="8241484" cy="769441"/>
          </a:xfrm>
          <a:prstGeom prst="rect">
            <a:avLst/>
          </a:prstGeom>
          <a:noFill/>
        </p:spPr>
        <p:txBody>
          <a:bodyPr wrap="square" rtlCol="0">
            <a:spAutoFit/>
          </a:bodyPr>
          <a:lstStyle/>
          <a:p>
            <a:r>
              <a:rPr lang="en-US" sz="4400" b="1" dirty="0"/>
              <a:t>How to submit official documents</a:t>
            </a:r>
          </a:p>
        </p:txBody>
      </p:sp>
      <p:sp>
        <p:nvSpPr>
          <p:cNvPr id="6" name="TextBox 5">
            <a:extLst>
              <a:ext uri="{FF2B5EF4-FFF2-40B4-BE49-F238E27FC236}">
                <a16:creationId xmlns:a16="http://schemas.microsoft.com/office/drawing/2014/main" id="{9B7EA807-63E5-AA87-D76B-2DBD7C9E89BA}"/>
              </a:ext>
            </a:extLst>
          </p:cNvPr>
          <p:cNvSpPr txBox="1"/>
          <p:nvPr/>
        </p:nvSpPr>
        <p:spPr>
          <a:xfrm>
            <a:off x="2778711" y="1525657"/>
            <a:ext cx="8575089"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2"/>
                </a:solidFill>
              </a:rPr>
              <a:t>Reach out to your previous/current institution and order an OFFICIAL transcript to be sent electronically to </a:t>
            </a:r>
            <a:r>
              <a:rPr lang="en-US" sz="2800" b="1" dirty="0">
                <a:hlinkClick r:id="rId3"/>
              </a:rPr>
              <a:t>apotranscripts@govst.edu</a:t>
            </a:r>
            <a:endParaRPr lang="en-US" sz="2800" b="1" dirty="0"/>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dirty="0"/>
              <a:t>We require </a:t>
            </a:r>
            <a:r>
              <a:rPr lang="en-US" sz="2800" b="1" dirty="0"/>
              <a:t>ALL</a:t>
            </a:r>
            <a:r>
              <a:rPr lang="en-US" sz="2800" dirty="0"/>
              <a:t> official transcripts from all previously attended institution</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2382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F20C-DB06-CEC3-9923-0CC2731F9380}"/>
              </a:ext>
            </a:extLst>
          </p:cNvPr>
          <p:cNvSpPr>
            <a:spLocks noGrp="1"/>
          </p:cNvSpPr>
          <p:nvPr>
            <p:ph type="title"/>
          </p:nvPr>
        </p:nvSpPr>
        <p:spPr/>
        <p:txBody>
          <a:bodyPr/>
          <a:lstStyle/>
          <a:p>
            <a:endParaRPr lang="en-US">
              <a:latin typeface="Trade Gothic LT Std"/>
            </a:endParaRPr>
          </a:p>
        </p:txBody>
      </p:sp>
      <p:sp>
        <p:nvSpPr>
          <p:cNvPr id="3" name="Content Placeholder 2">
            <a:extLst>
              <a:ext uri="{FF2B5EF4-FFF2-40B4-BE49-F238E27FC236}">
                <a16:creationId xmlns:a16="http://schemas.microsoft.com/office/drawing/2014/main" id="{90D44F06-F1E0-2768-5B0F-517DB1E02C41}"/>
              </a:ext>
            </a:extLst>
          </p:cNvPr>
          <p:cNvSpPr>
            <a:spLocks noGrp="1"/>
          </p:cNvSpPr>
          <p:nvPr>
            <p:ph idx="1"/>
          </p:nvPr>
        </p:nvSpPr>
        <p:spPr/>
        <p:txBody>
          <a:bodyPr/>
          <a:lstStyle/>
          <a:p>
            <a:endParaRPr lang="en-US">
              <a:latin typeface="Trade Gothic LT Std"/>
            </a:endParaRPr>
          </a:p>
        </p:txBody>
      </p:sp>
      <p:pic>
        <p:nvPicPr>
          <p:cNvPr id="4" name="Picture 3">
            <a:extLst>
              <a:ext uri="{FF2B5EF4-FFF2-40B4-BE49-F238E27FC236}">
                <a16:creationId xmlns:a16="http://schemas.microsoft.com/office/drawing/2014/main" id="{66D59592-FD52-9B07-F0A2-E80D86FC2764}"/>
              </a:ext>
            </a:extLst>
          </p:cNvPr>
          <p:cNvPicPr>
            <a:picLocks noChangeAspect="1"/>
          </p:cNvPicPr>
          <p:nvPr/>
        </p:nvPicPr>
        <p:blipFill>
          <a:blip r:embed="rId2"/>
          <a:stretch>
            <a:fillRect/>
          </a:stretch>
        </p:blipFill>
        <p:spPr>
          <a:xfrm>
            <a:off x="0" y="-19892"/>
            <a:ext cx="12192000" cy="6858000"/>
          </a:xfrm>
          <a:prstGeom prst="rect">
            <a:avLst/>
          </a:prstGeom>
        </p:spPr>
      </p:pic>
      <p:sp>
        <p:nvSpPr>
          <p:cNvPr id="5" name="TextBox 4">
            <a:extLst>
              <a:ext uri="{FF2B5EF4-FFF2-40B4-BE49-F238E27FC236}">
                <a16:creationId xmlns:a16="http://schemas.microsoft.com/office/drawing/2014/main" id="{8D655558-2E01-E43E-BB87-8031178EDB30}"/>
              </a:ext>
            </a:extLst>
          </p:cNvPr>
          <p:cNvSpPr txBox="1"/>
          <p:nvPr/>
        </p:nvSpPr>
        <p:spPr>
          <a:xfrm>
            <a:off x="2984425" y="293954"/>
            <a:ext cx="8369375" cy="769441"/>
          </a:xfrm>
          <a:prstGeom prst="rect">
            <a:avLst/>
          </a:prstGeom>
          <a:noFill/>
        </p:spPr>
        <p:txBody>
          <a:bodyPr wrap="square" rtlCol="0">
            <a:spAutoFit/>
          </a:bodyPr>
          <a:lstStyle/>
          <a:p>
            <a:r>
              <a:rPr lang="en-US" sz="4400" b="1" dirty="0">
                <a:solidFill>
                  <a:schemeClr val="accent2"/>
                </a:solidFill>
                <a:latin typeface="Trade Gothic LT Std"/>
              </a:rPr>
              <a:t>Jaguar Transfer Credit Evaluator</a:t>
            </a:r>
          </a:p>
        </p:txBody>
      </p:sp>
      <p:sp>
        <p:nvSpPr>
          <p:cNvPr id="6" name="TextBox 5">
            <a:extLst>
              <a:ext uri="{FF2B5EF4-FFF2-40B4-BE49-F238E27FC236}">
                <a16:creationId xmlns:a16="http://schemas.microsoft.com/office/drawing/2014/main" id="{01809BBE-E55F-53E1-6FE6-B40537BA65A7}"/>
              </a:ext>
            </a:extLst>
          </p:cNvPr>
          <p:cNvSpPr txBox="1"/>
          <p:nvPr/>
        </p:nvSpPr>
        <p:spPr>
          <a:xfrm>
            <a:off x="3106066" y="1271440"/>
            <a:ext cx="7603921" cy="4062651"/>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Trade Gothic LT Std"/>
              </a:rPr>
              <a:t>What is it? </a:t>
            </a:r>
          </a:p>
          <a:p>
            <a:r>
              <a:rPr lang="en-US" sz="2400" dirty="0">
                <a:latin typeface="Trade Gothic LT Std"/>
              </a:rPr>
              <a:t>	</a:t>
            </a:r>
            <a:r>
              <a:rPr lang="en-US" sz="2400" dirty="0">
                <a:latin typeface="Trade Gothic LT Std"/>
                <a:ea typeface="+mn-lt"/>
                <a:cs typeface="+mn-lt"/>
              </a:rPr>
              <a:t>The Jaguar Transfer Credit Evaluator is a tool to help transfer students see how their previous college coursework and exams contribute to their degree at GSU! The process is quick, easy, and even provides next steps for transferring.</a:t>
            </a:r>
          </a:p>
          <a:p>
            <a:pPr marL="285750" indent="-285750">
              <a:buFont typeface="Arial" panose="020B0604020202020204" pitchFamily="34" charset="0"/>
              <a:buChar char="•"/>
            </a:pPr>
            <a:r>
              <a:rPr lang="en-US" sz="2400" b="1" dirty="0">
                <a:latin typeface="Trade Gothic LT Std"/>
                <a:ea typeface="+mn-lt"/>
                <a:cs typeface="+mn-lt"/>
              </a:rPr>
              <a:t>How do I use it? </a:t>
            </a:r>
          </a:p>
          <a:p>
            <a:r>
              <a:rPr lang="en-US" dirty="0">
                <a:latin typeface="Trade Gothic LT Std"/>
                <a:ea typeface="+mn-lt"/>
                <a:cs typeface="+mn-lt"/>
              </a:rPr>
              <a:t>	</a:t>
            </a:r>
            <a:r>
              <a:rPr lang="en-US" sz="2400" dirty="0">
                <a:latin typeface="Trade Gothic LT Std"/>
                <a:ea typeface="+mn-lt"/>
                <a:cs typeface="+mn-lt"/>
              </a:rPr>
              <a:t>Create a profile, select your major, enter in your previous institution and see how the credits transfer to GovState.</a:t>
            </a:r>
          </a:p>
          <a:p>
            <a:endParaRPr lang="en-US" dirty="0">
              <a:latin typeface="Trade Gothic LT Std"/>
            </a:endParaRPr>
          </a:p>
        </p:txBody>
      </p:sp>
      <p:pic>
        <p:nvPicPr>
          <p:cNvPr id="7" name="Picture 7" descr="Qr code&#10;&#10;Description automatically generated">
            <a:extLst>
              <a:ext uri="{FF2B5EF4-FFF2-40B4-BE49-F238E27FC236}">
                <a16:creationId xmlns:a16="http://schemas.microsoft.com/office/drawing/2014/main" id="{41FD0267-2B94-CEFA-0D58-9A3675C7F225}"/>
              </a:ext>
            </a:extLst>
          </p:cNvPr>
          <p:cNvPicPr>
            <a:picLocks noChangeAspect="1"/>
          </p:cNvPicPr>
          <p:nvPr/>
        </p:nvPicPr>
        <p:blipFill>
          <a:blip r:embed="rId3"/>
          <a:stretch>
            <a:fillRect/>
          </a:stretch>
        </p:blipFill>
        <p:spPr>
          <a:xfrm>
            <a:off x="10573433" y="4863635"/>
            <a:ext cx="1521373" cy="1521373"/>
          </a:xfrm>
          <a:prstGeom prst="rect">
            <a:avLst/>
          </a:prstGeom>
          <a:ln>
            <a:solidFill>
              <a:schemeClr val="bg1"/>
            </a:solidFill>
          </a:ln>
        </p:spPr>
      </p:pic>
    </p:spTree>
    <p:extLst>
      <p:ext uri="{BB962C8B-B14F-4D97-AF65-F5344CB8AC3E}">
        <p14:creationId xmlns:p14="http://schemas.microsoft.com/office/powerpoint/2010/main" val="172866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26BD9DCF-B87C-25A1-8658-0476F21C4511}"/>
              </a:ext>
            </a:extLst>
          </p:cNvPr>
          <p:cNvPicPr>
            <a:picLocks noGrp="1" noChangeAspect="1"/>
          </p:cNvPicPr>
          <p:nvPr>
            <p:ph idx="1"/>
          </p:nvPr>
        </p:nvPicPr>
        <p:blipFill rotWithShape="1">
          <a:blip r:embed="rId2"/>
          <a:srcRect t="19"/>
          <a:stretch/>
        </p:blipFill>
        <p:spPr>
          <a:xfrm>
            <a:off x="20" y="0"/>
            <a:ext cx="12191980" cy="6856718"/>
          </a:xfrm>
          <a:prstGeom prst="rect">
            <a:avLst/>
          </a:prstGeom>
        </p:spPr>
      </p:pic>
      <p:sp>
        <p:nvSpPr>
          <p:cNvPr id="6" name="TextBox 5">
            <a:extLst>
              <a:ext uri="{FF2B5EF4-FFF2-40B4-BE49-F238E27FC236}">
                <a16:creationId xmlns:a16="http://schemas.microsoft.com/office/drawing/2014/main" id="{8B348A96-D7FE-0D4A-0B53-74DD45912026}"/>
              </a:ext>
            </a:extLst>
          </p:cNvPr>
          <p:cNvSpPr txBox="1"/>
          <p:nvPr/>
        </p:nvSpPr>
        <p:spPr>
          <a:xfrm>
            <a:off x="2767985" y="1242108"/>
            <a:ext cx="11212830" cy="4739759"/>
          </a:xfrm>
          <a:prstGeom prst="rect">
            <a:avLst/>
          </a:prstGeom>
          <a:noFill/>
        </p:spPr>
        <p:txBody>
          <a:bodyPr wrap="square" rtlCol="0">
            <a:spAutoFit/>
          </a:bodyPr>
          <a:lstStyle/>
          <a:p>
            <a:r>
              <a:rPr lang="en-US" altLang="en-US" sz="2400" b="1" dirty="0">
                <a:solidFill>
                  <a:srgbClr val="E97726"/>
                </a:solidFill>
                <a:latin typeface="Trade Gothic LT Std"/>
                <a:ea typeface="ＭＳ Ｐゴシック" panose="020B0600070205080204" pitchFamily="34" charset="-128"/>
              </a:rPr>
              <a:t>GovState Scholarship homepage: </a:t>
            </a:r>
            <a:r>
              <a:rPr lang="en-US" altLang="en-US" sz="2400" dirty="0">
                <a:latin typeface="Trade Gothic LT Std"/>
                <a:ea typeface="ＭＳ Ｐゴシック" panose="020B0600070205080204" pitchFamily="34" charset="-128"/>
              </a:rPr>
              <a:t>www.govst.edu/Scholarships/ </a:t>
            </a:r>
          </a:p>
          <a:p>
            <a:endParaRPr lang="en-US" altLang="en-US" sz="2400" b="1" dirty="0">
              <a:solidFill>
                <a:srgbClr val="E97726"/>
              </a:solidFill>
              <a:latin typeface="Trade Gothic LT Std"/>
              <a:ea typeface="ＭＳ Ｐゴシック" panose="020B0600070205080204" pitchFamily="34" charset="-128"/>
            </a:endParaRPr>
          </a:p>
          <a:p>
            <a:r>
              <a:rPr lang="en-US" altLang="en-US" sz="2400" b="1" dirty="0">
                <a:solidFill>
                  <a:srgbClr val="E97726"/>
                </a:solidFill>
                <a:latin typeface="Trade Gothic LT Std"/>
                <a:ea typeface="ＭＳ Ｐゴシック" panose="020B0600070205080204" pitchFamily="34" charset="-128"/>
              </a:rPr>
              <a:t>Scholarship Universe: </a:t>
            </a:r>
            <a:r>
              <a:rPr lang="en-US" altLang="en-US" sz="2400" dirty="0">
                <a:latin typeface="Trade Gothic LT Std"/>
                <a:ea typeface="ＭＳ Ｐゴシック" panose="020B0600070205080204" pitchFamily="34" charset="-128"/>
              </a:rPr>
              <a:t>www.govst.scholarshipuniverse.com/public</a:t>
            </a:r>
          </a:p>
          <a:p>
            <a:pPr marL="571500" indent="-571500">
              <a:buFont typeface="Wingdings" panose="05000000000000000000" pitchFamily="2" charset="2"/>
              <a:buChar char="q"/>
            </a:pPr>
            <a:endParaRPr lang="en-US" altLang="en-US" sz="2400" b="1" dirty="0">
              <a:solidFill>
                <a:srgbClr val="E97726"/>
              </a:solidFill>
              <a:latin typeface="Trade Gothic LT Std"/>
              <a:ea typeface="ＭＳ Ｐゴシック" panose="020B0600070205080204" pitchFamily="34" charset="-128"/>
            </a:endParaRPr>
          </a:p>
          <a:p>
            <a:r>
              <a:rPr lang="en-US" altLang="en-US" sz="2400" b="1" dirty="0">
                <a:solidFill>
                  <a:srgbClr val="E97726"/>
                </a:solidFill>
                <a:latin typeface="Trade Gothic LT Std"/>
                <a:ea typeface="ＭＳ Ｐゴシック" panose="020B0600070205080204" pitchFamily="34" charset="-128"/>
              </a:rPr>
              <a:t>With Scholarship Universe, Students will be able to:  </a:t>
            </a:r>
          </a:p>
          <a:p>
            <a:pPr marL="571500" indent="-571500">
              <a:buFont typeface="Wingdings" panose="05000000000000000000" pitchFamily="2" charset="2"/>
              <a:buChar char="q"/>
            </a:pPr>
            <a:endParaRPr lang="en-US" altLang="en-US" sz="2400" b="1" dirty="0">
              <a:solidFill>
                <a:srgbClr val="E97726"/>
              </a:solidFill>
              <a:latin typeface="Trade Gothic LT Std"/>
              <a:ea typeface="ＭＳ Ｐゴシック" panose="020B0600070205080204" pitchFamily="34" charset="-128"/>
            </a:endParaRP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Answer questions and match to scholarship opportunities they are eligible for</a:t>
            </a:r>
          </a:p>
          <a:p>
            <a:pPr marL="1200150" lvl="2" indent="-285750">
              <a:buFont typeface="Arial" panose="020B0604020202020204" pitchFamily="34" charset="0"/>
              <a:buChar char="•"/>
            </a:pPr>
            <a:r>
              <a:rPr lang="en-US" dirty="0">
                <a:latin typeface="Trade Gothic LT Std"/>
                <a:ea typeface="ＭＳ Ｐゴシック" panose="020B0600070205080204" pitchFamily="34" charset="-128"/>
              </a:rPr>
              <a:t>The more you answer, the more scholarships you match to</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Easily apply online to multiple scholarship opportunities through a personalized portal</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See scholarship metrics to determine their chances and effort required to apply</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Be alerted whenever they are matched to new scholarship opportunities</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GovState and external scholarships</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All vetted = no questioning if the scholarship is legit</a:t>
            </a:r>
          </a:p>
          <a:p>
            <a:pPr marL="914400" lvl="1" indent="-457200">
              <a:buFont typeface="Wingdings" panose="05000000000000000000" pitchFamily="2" charset="2"/>
              <a:buChar char="v"/>
            </a:pPr>
            <a:endParaRPr lang="en-US" altLang="en-US" sz="3200" b="1" dirty="0">
              <a:solidFill>
                <a:srgbClr val="E97726"/>
              </a:solidFill>
              <a:latin typeface="Trade Gothic LT Std"/>
              <a:ea typeface="ＭＳ Ｐゴシック" panose="020B0600070205080204" pitchFamily="34" charset="-128"/>
            </a:endParaRPr>
          </a:p>
        </p:txBody>
      </p:sp>
      <p:sp>
        <p:nvSpPr>
          <p:cNvPr id="8" name="TextBox 7">
            <a:extLst>
              <a:ext uri="{FF2B5EF4-FFF2-40B4-BE49-F238E27FC236}">
                <a16:creationId xmlns:a16="http://schemas.microsoft.com/office/drawing/2014/main" id="{345D2845-8162-2DD0-8150-437288DCCE82}"/>
              </a:ext>
            </a:extLst>
          </p:cNvPr>
          <p:cNvSpPr txBox="1"/>
          <p:nvPr/>
        </p:nvSpPr>
        <p:spPr>
          <a:xfrm>
            <a:off x="4270057" y="226445"/>
            <a:ext cx="4272026" cy="1015663"/>
          </a:xfrm>
          <a:prstGeom prst="rect">
            <a:avLst/>
          </a:prstGeom>
          <a:noFill/>
        </p:spPr>
        <p:txBody>
          <a:bodyPr wrap="square" rtlCol="0">
            <a:spAutoFit/>
          </a:bodyPr>
          <a:lstStyle/>
          <a:p>
            <a:pPr algn="ctr"/>
            <a:r>
              <a:rPr lang="en-US" sz="6000" b="1" dirty="0">
                <a:latin typeface="Trade Gothic LT Std" pitchFamily="2" charset="0"/>
              </a:rPr>
              <a:t>Scholarships</a:t>
            </a:r>
            <a:r>
              <a:rPr lang="en-US" sz="3200" b="1" dirty="0"/>
              <a:t> </a:t>
            </a:r>
          </a:p>
        </p:txBody>
      </p:sp>
    </p:spTree>
    <p:extLst>
      <p:ext uri="{BB962C8B-B14F-4D97-AF65-F5344CB8AC3E}">
        <p14:creationId xmlns:p14="http://schemas.microsoft.com/office/powerpoint/2010/main" val="298698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0" name="Rectangle 9">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Content Placeholder 4">
            <a:extLst>
              <a:ext uri="{FF2B5EF4-FFF2-40B4-BE49-F238E27FC236}">
                <a16:creationId xmlns:a16="http://schemas.microsoft.com/office/drawing/2014/main" id="{F2D9E173-D195-CD0E-1122-61AD240B8938}"/>
              </a:ext>
            </a:extLst>
          </p:cNvPr>
          <p:cNvPicPr>
            <a:picLocks noGrp="1" noChangeAspect="1"/>
          </p:cNvPicPr>
          <p:nvPr>
            <p:ph idx="1"/>
          </p:nvPr>
        </p:nvPicPr>
        <p:blipFill rotWithShape="1">
          <a:blip r:embed="rId2">
            <a:alphaModFix amt="59000"/>
          </a:blip>
          <a:srcRect r="428" b="2"/>
          <a:stretch/>
        </p:blipFill>
        <p:spPr>
          <a:xfrm>
            <a:off x="-380" y="-15242"/>
            <a:ext cx="12191981" cy="6887365"/>
          </a:xfrm>
          <a:prstGeom prst="rect">
            <a:avLst/>
          </a:prstGeom>
        </p:spPr>
      </p:pic>
      <p:graphicFrame>
        <p:nvGraphicFramePr>
          <p:cNvPr id="5" name="Table 4">
            <a:extLst>
              <a:ext uri="{FF2B5EF4-FFF2-40B4-BE49-F238E27FC236}">
                <a16:creationId xmlns:a16="http://schemas.microsoft.com/office/drawing/2014/main" id="{70C4A6A5-B5B3-9B4B-9957-C746AF72F5F9}"/>
              </a:ext>
            </a:extLst>
          </p:cNvPr>
          <p:cNvGraphicFramePr>
            <a:graphicFrameLocks noGrp="1"/>
          </p:cNvGraphicFramePr>
          <p:nvPr>
            <p:extLst>
              <p:ext uri="{D42A27DB-BD31-4B8C-83A1-F6EECF244321}">
                <p14:modId xmlns:p14="http://schemas.microsoft.com/office/powerpoint/2010/main" val="24796156"/>
              </p:ext>
            </p:extLst>
          </p:nvPr>
        </p:nvGraphicFramePr>
        <p:xfrm>
          <a:off x="2825580" y="1519043"/>
          <a:ext cx="8216919" cy="1188720"/>
        </p:xfrm>
        <a:graphic>
          <a:graphicData uri="http://schemas.openxmlformats.org/drawingml/2006/table">
            <a:tbl>
              <a:tblPr firstRow="1" bandRow="1">
                <a:tableStyleId>{21E4AEA4-8DFA-4A89-87EB-49C32662AFE0}</a:tableStyleId>
              </a:tblPr>
              <a:tblGrid>
                <a:gridCol w="8216919">
                  <a:extLst>
                    <a:ext uri="{9D8B030D-6E8A-4147-A177-3AD203B41FA5}">
                      <a16:colId xmlns:a16="http://schemas.microsoft.com/office/drawing/2014/main" val="4234523153"/>
                    </a:ext>
                  </a:extLst>
                </a:gridCol>
              </a:tblGrid>
              <a:tr h="1016113">
                <a:tc>
                  <a:txBody>
                    <a:bodyPr/>
                    <a:lstStyle/>
                    <a:p>
                      <a:pPr algn="ctr"/>
                      <a:r>
                        <a:rPr lang="en-US" sz="3600" dirty="0"/>
                        <a:t>Guaranteed Transfer Scholarships</a:t>
                      </a:r>
                    </a:p>
                    <a:p>
                      <a:pPr algn="ctr"/>
                      <a:r>
                        <a:rPr lang="en-US" sz="3600" dirty="0"/>
                        <a:t>for up to $5000 per year</a:t>
                      </a:r>
                    </a:p>
                  </a:txBody>
                  <a:tcPr>
                    <a:solidFill>
                      <a:srgbClr val="E97726"/>
                    </a:solidFill>
                  </a:tcPr>
                </a:tc>
                <a:extLst>
                  <a:ext uri="{0D108BD9-81ED-4DB2-BD59-A6C34878D82A}">
                    <a16:rowId xmlns:a16="http://schemas.microsoft.com/office/drawing/2014/main" val="3438115634"/>
                  </a:ext>
                </a:extLst>
              </a:tr>
            </a:tbl>
          </a:graphicData>
        </a:graphic>
      </p:graphicFrame>
      <p:sp>
        <p:nvSpPr>
          <p:cNvPr id="6" name="TextBox 5">
            <a:extLst>
              <a:ext uri="{FF2B5EF4-FFF2-40B4-BE49-F238E27FC236}">
                <a16:creationId xmlns:a16="http://schemas.microsoft.com/office/drawing/2014/main" id="{D66FF349-C452-B8E5-EE0E-8E23F9D5F8CC}"/>
              </a:ext>
            </a:extLst>
          </p:cNvPr>
          <p:cNvSpPr txBox="1"/>
          <p:nvPr/>
        </p:nvSpPr>
        <p:spPr>
          <a:xfrm>
            <a:off x="2825580" y="3179468"/>
            <a:ext cx="9288124"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rade Gothic LT Std"/>
              </a:rPr>
              <a:t>No application necessary!</a:t>
            </a:r>
          </a:p>
          <a:p>
            <a:pPr marL="285750" indent="-285750">
              <a:buFont typeface="Arial" panose="020B0604020202020204" pitchFamily="34" charset="0"/>
              <a:buChar char="•"/>
            </a:pPr>
            <a:r>
              <a:rPr lang="en-US" sz="2000" dirty="0">
                <a:latin typeface="Trade Gothic LT Std"/>
              </a:rPr>
              <a:t>Must have earned an associates degree at a community college or transfer from another 4-year institution. </a:t>
            </a:r>
          </a:p>
          <a:p>
            <a:pPr marL="285750" indent="-285750">
              <a:buFont typeface="Arial" panose="020B0604020202020204" pitchFamily="34" charset="0"/>
              <a:buChar char="•"/>
            </a:pPr>
            <a:r>
              <a:rPr lang="en-US" sz="2000" dirty="0">
                <a:latin typeface="Trade Gothic LT Std"/>
              </a:rPr>
              <a:t>Renewable for 4 semesters. </a:t>
            </a:r>
          </a:p>
          <a:p>
            <a:pPr marL="285750" indent="-285750">
              <a:buFont typeface="Arial" panose="020B0604020202020204" pitchFamily="34" charset="0"/>
              <a:buChar char="•"/>
            </a:pPr>
            <a:r>
              <a:rPr lang="en-US" sz="2000" dirty="0">
                <a:latin typeface="Trade Gothic LT Std"/>
              </a:rPr>
              <a:t>Full criteria available online based on your entry term</a:t>
            </a:r>
          </a:p>
        </p:txBody>
      </p:sp>
      <p:sp>
        <p:nvSpPr>
          <p:cNvPr id="7" name="TextBox 6">
            <a:extLst>
              <a:ext uri="{FF2B5EF4-FFF2-40B4-BE49-F238E27FC236}">
                <a16:creationId xmlns:a16="http://schemas.microsoft.com/office/drawing/2014/main" id="{5474AB96-BB36-ED11-4C3E-B951EB3FD66B}"/>
              </a:ext>
            </a:extLst>
          </p:cNvPr>
          <p:cNvSpPr txBox="1"/>
          <p:nvPr/>
        </p:nvSpPr>
        <p:spPr>
          <a:xfrm>
            <a:off x="4729729" y="5079246"/>
            <a:ext cx="6096000" cy="646331"/>
          </a:xfrm>
          <a:prstGeom prst="rect">
            <a:avLst/>
          </a:prstGeom>
          <a:noFill/>
        </p:spPr>
        <p:txBody>
          <a:bodyPr wrap="square">
            <a:spAutoFit/>
          </a:bodyPr>
          <a:lstStyle/>
          <a:p>
            <a:pPr algn="ctr"/>
            <a:r>
              <a:rPr lang="en-US" sz="3600" b="1" dirty="0">
                <a:solidFill>
                  <a:schemeClr val="accent2"/>
                </a:solidFill>
              </a:rPr>
              <a:t>govst.edu/</a:t>
            </a:r>
            <a:r>
              <a:rPr lang="en-US" sz="3600" b="1" dirty="0" err="1">
                <a:solidFill>
                  <a:schemeClr val="accent2"/>
                </a:solidFill>
              </a:rPr>
              <a:t>aimhigh</a:t>
            </a:r>
            <a:r>
              <a:rPr lang="en-US" sz="3600" b="1" dirty="0">
                <a:solidFill>
                  <a:schemeClr val="accent2"/>
                </a:solidFill>
              </a:rPr>
              <a:t>-transfer/</a:t>
            </a:r>
          </a:p>
        </p:txBody>
      </p:sp>
      <p:sp>
        <p:nvSpPr>
          <p:cNvPr id="8" name="TextBox 7">
            <a:extLst>
              <a:ext uri="{FF2B5EF4-FFF2-40B4-BE49-F238E27FC236}">
                <a16:creationId xmlns:a16="http://schemas.microsoft.com/office/drawing/2014/main" id="{2FDA9428-475C-A0E2-2261-60844DEF84A8}"/>
              </a:ext>
            </a:extLst>
          </p:cNvPr>
          <p:cNvSpPr txBox="1"/>
          <p:nvPr/>
        </p:nvSpPr>
        <p:spPr>
          <a:xfrm>
            <a:off x="2209924" y="110924"/>
            <a:ext cx="9903780" cy="1015663"/>
          </a:xfrm>
          <a:prstGeom prst="rect">
            <a:avLst/>
          </a:prstGeom>
          <a:noFill/>
        </p:spPr>
        <p:txBody>
          <a:bodyPr wrap="square">
            <a:spAutoFit/>
          </a:bodyPr>
          <a:lstStyle/>
          <a:p>
            <a:r>
              <a:rPr lang="en-US" sz="6000" b="1" dirty="0">
                <a:latin typeface="Trade Gothic LT Std" pitchFamily="2" charset="0"/>
              </a:rPr>
              <a:t>AIM HIGH </a:t>
            </a:r>
            <a:r>
              <a:rPr lang="en-US" sz="6000" dirty="0">
                <a:solidFill>
                  <a:srgbClr val="E97726"/>
                </a:solidFill>
                <a:latin typeface="Trade Gothic LT Std" pitchFamily="2" charset="0"/>
              </a:rPr>
              <a:t>– Transfer Students</a:t>
            </a:r>
          </a:p>
        </p:txBody>
      </p:sp>
    </p:spTree>
    <p:extLst>
      <p:ext uri="{BB962C8B-B14F-4D97-AF65-F5344CB8AC3E}">
        <p14:creationId xmlns:p14="http://schemas.microsoft.com/office/powerpoint/2010/main" val="147602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74C5D2-5393-E019-3828-159640DA28CF}"/>
              </a:ext>
            </a:extLst>
          </p:cNvPr>
          <p:cNvSpPr>
            <a:spLocks noGrp="1"/>
          </p:cNvSpPr>
          <p:nvPr>
            <p:ph type="title"/>
          </p:nvPr>
        </p:nvSpPr>
        <p:spPr>
          <a:xfrm>
            <a:off x="630936" y="639520"/>
            <a:ext cx="3429000" cy="1719072"/>
          </a:xfrm>
        </p:spPr>
        <p:txBody>
          <a:bodyPr anchor="b">
            <a:normAutofit/>
          </a:bodyPr>
          <a:lstStyle/>
          <a:p>
            <a:r>
              <a:rPr lang="en-US" sz="3800" b="1" dirty="0">
                <a:latin typeface="Trade Gothic LT Std"/>
              </a:rPr>
              <a:t>New for 24-25- Banded Tuition</a:t>
            </a:r>
            <a:r>
              <a:rPr lang="en-US" sz="3800" dirty="0"/>
              <a:t>	</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41C494-9F36-375D-1B2E-64C9D9CE05CC}"/>
              </a:ext>
            </a:extLst>
          </p:cNvPr>
          <p:cNvSpPr>
            <a:spLocks noGrp="1"/>
          </p:cNvSpPr>
          <p:nvPr>
            <p:ph idx="1"/>
          </p:nvPr>
        </p:nvSpPr>
        <p:spPr>
          <a:xfrm>
            <a:off x="630936" y="2807208"/>
            <a:ext cx="3429000" cy="3410712"/>
          </a:xfrm>
        </p:spPr>
        <p:txBody>
          <a:bodyPr anchor="t">
            <a:normAutofit/>
          </a:bodyPr>
          <a:lstStyle/>
          <a:p>
            <a:r>
              <a:rPr lang="en-US" sz="2200"/>
              <a:t>All new students will be charged banded tuition starting in Fall 2024. </a:t>
            </a:r>
          </a:p>
          <a:p>
            <a:r>
              <a:rPr lang="en-US" sz="2200"/>
              <a:t>Allows students to be charged the same tuition if you are taking 12 credit hours or more!</a:t>
            </a:r>
          </a:p>
        </p:txBody>
      </p:sp>
      <p:pic>
        <p:nvPicPr>
          <p:cNvPr id="6" name="Picture 5" descr="A close-up of a sign&#10;&#10;Description automatically generated">
            <a:extLst>
              <a:ext uri="{FF2B5EF4-FFF2-40B4-BE49-F238E27FC236}">
                <a16:creationId xmlns:a16="http://schemas.microsoft.com/office/drawing/2014/main" id="{B167419A-8440-AFC7-3FFB-81F87D03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840106"/>
            <a:ext cx="6903720" cy="5177788"/>
          </a:xfrm>
          <a:prstGeom prst="rect">
            <a:avLst/>
          </a:prstGeom>
        </p:spPr>
      </p:pic>
    </p:spTree>
    <p:extLst>
      <p:ext uri="{BB962C8B-B14F-4D97-AF65-F5344CB8AC3E}">
        <p14:creationId xmlns:p14="http://schemas.microsoft.com/office/powerpoint/2010/main" val="2228269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814</Words>
  <Application>Microsoft Office PowerPoint</Application>
  <PresentationFormat>Widescreen</PresentationFormat>
  <Paragraphs>124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Calibri</vt:lpstr>
      <vt:lpstr>Calibri Light</vt:lpstr>
      <vt:lpstr>Trade Gothic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for 24-25- Banded Tuition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Tomice</dc:creator>
  <cp:lastModifiedBy>O'Brien, Tomice</cp:lastModifiedBy>
  <cp:revision>5</cp:revision>
  <dcterms:created xsi:type="dcterms:W3CDTF">2024-03-12T14:19:33Z</dcterms:created>
  <dcterms:modified xsi:type="dcterms:W3CDTF">2024-03-13T23:20:02Z</dcterms:modified>
</cp:coreProperties>
</file>